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notesMasterIdLst>
    <p:notesMasterId r:id="rId38"/>
  </p:notesMasterIdLst>
  <p:sldIdLst>
    <p:sldId id="256" r:id="rId2"/>
    <p:sldId id="257" r:id="rId3"/>
    <p:sldId id="281" r:id="rId4"/>
    <p:sldId id="258" r:id="rId5"/>
    <p:sldId id="294" r:id="rId6"/>
    <p:sldId id="291" r:id="rId7"/>
    <p:sldId id="282" r:id="rId8"/>
    <p:sldId id="283" r:id="rId9"/>
    <p:sldId id="292" r:id="rId10"/>
    <p:sldId id="284" r:id="rId11"/>
    <p:sldId id="285" r:id="rId12"/>
    <p:sldId id="286" r:id="rId13"/>
    <p:sldId id="293" r:id="rId14"/>
    <p:sldId id="287" r:id="rId15"/>
    <p:sldId id="288" r:id="rId16"/>
    <p:sldId id="289" r:id="rId17"/>
    <p:sldId id="290" r:id="rId18"/>
    <p:sldId id="267" r:id="rId19"/>
    <p:sldId id="259" r:id="rId20"/>
    <p:sldId id="261" r:id="rId21"/>
    <p:sldId id="263" r:id="rId22"/>
    <p:sldId id="260" r:id="rId23"/>
    <p:sldId id="265" r:id="rId24"/>
    <p:sldId id="266" r:id="rId25"/>
    <p:sldId id="268" r:id="rId26"/>
    <p:sldId id="269" r:id="rId27"/>
    <p:sldId id="270" r:id="rId28"/>
    <p:sldId id="271" r:id="rId29"/>
    <p:sldId id="280" r:id="rId30"/>
    <p:sldId id="272" r:id="rId31"/>
    <p:sldId id="273" r:id="rId32"/>
    <p:sldId id="274" r:id="rId33"/>
    <p:sldId id="275" r:id="rId34"/>
    <p:sldId id="276" r:id="rId35"/>
    <p:sldId id="277" r:id="rId36"/>
    <p:sldId id="278"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66480" autoAdjust="0"/>
  </p:normalViewPr>
  <p:slideViewPr>
    <p:cSldViewPr snapToGrid="0">
      <p:cViewPr varScale="1">
        <p:scale>
          <a:sx n="60" d="100"/>
          <a:sy n="60" d="100"/>
        </p:scale>
        <p:origin x="42" y="4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 Farrell" userId="cb0400e0986e9e6d" providerId="LiveId" clId="{8372FF66-1AA4-4E99-B690-4E28F714BE3B}"/>
    <pc:docChg chg="undo custSel addSld delSld modSld sldOrd">
      <pc:chgData name="Ann Farrell" userId="cb0400e0986e9e6d" providerId="LiveId" clId="{8372FF66-1AA4-4E99-B690-4E28F714BE3B}" dt="2018-03-04T23:16:16.196" v="1854" actId="1076"/>
      <pc:docMkLst>
        <pc:docMk/>
      </pc:docMkLst>
      <pc:sldChg chg="modSp">
        <pc:chgData name="Ann Farrell" userId="cb0400e0986e9e6d" providerId="LiveId" clId="{8372FF66-1AA4-4E99-B690-4E28F714BE3B}" dt="2018-03-04T20:03:35.189" v="43" actId="20577"/>
        <pc:sldMkLst>
          <pc:docMk/>
          <pc:sldMk cId="2616432545" sldId="256"/>
        </pc:sldMkLst>
        <pc:spChg chg="mod">
          <ac:chgData name="Ann Farrell" userId="cb0400e0986e9e6d" providerId="LiveId" clId="{8372FF66-1AA4-4E99-B690-4E28F714BE3B}" dt="2018-03-04T20:03:35.189" v="43" actId="20577"/>
          <ac:spMkLst>
            <pc:docMk/>
            <pc:sldMk cId="2616432545" sldId="256"/>
            <ac:spMk id="2" creationId="{00000000-0000-0000-0000-000000000000}"/>
          </ac:spMkLst>
        </pc:spChg>
      </pc:sldChg>
      <pc:sldChg chg="addSp delSp modSp modNotesTx">
        <pc:chgData name="Ann Farrell" userId="cb0400e0986e9e6d" providerId="LiveId" clId="{8372FF66-1AA4-4E99-B690-4E28F714BE3B}" dt="2018-03-04T21:08:13.007" v="1799" actId="20577"/>
        <pc:sldMkLst>
          <pc:docMk/>
          <pc:sldMk cId="1474765549" sldId="258"/>
        </pc:sldMkLst>
        <pc:spChg chg="mod">
          <ac:chgData name="Ann Farrell" userId="cb0400e0986e9e6d" providerId="LiveId" clId="{8372FF66-1AA4-4E99-B690-4E28F714BE3B}" dt="2018-03-04T20:13:37.761" v="254" actId="1076"/>
          <ac:spMkLst>
            <pc:docMk/>
            <pc:sldMk cId="1474765549" sldId="258"/>
            <ac:spMk id="2" creationId="{00000000-0000-0000-0000-000000000000}"/>
          </ac:spMkLst>
        </pc:spChg>
        <pc:spChg chg="add del mod">
          <ac:chgData name="Ann Farrell" userId="cb0400e0986e9e6d" providerId="LiveId" clId="{8372FF66-1AA4-4E99-B690-4E28F714BE3B}" dt="2018-03-04T20:50:20.731" v="1094" actId="1076"/>
          <ac:spMkLst>
            <pc:docMk/>
            <pc:sldMk cId="1474765549" sldId="258"/>
            <ac:spMk id="3" creationId="{B6528ADD-3A04-40C9-B060-EAFA97C640F0}"/>
          </ac:spMkLst>
        </pc:spChg>
        <pc:spChg chg="add mod ord">
          <ac:chgData name="Ann Farrell" userId="cb0400e0986e9e6d" providerId="LiveId" clId="{8372FF66-1AA4-4E99-B690-4E28F714BE3B}" dt="2018-03-04T20:20:48.745" v="504" actId="1076"/>
          <ac:spMkLst>
            <pc:docMk/>
            <pc:sldMk cId="1474765549" sldId="258"/>
            <ac:spMk id="6" creationId="{853D860F-2DA9-4153-9B06-49010A6645B5}"/>
          </ac:spMkLst>
        </pc:spChg>
        <pc:spChg chg="add mod">
          <ac:chgData name="Ann Farrell" userId="cb0400e0986e9e6d" providerId="LiveId" clId="{8372FF66-1AA4-4E99-B690-4E28F714BE3B}" dt="2018-03-04T20:21:14.794" v="510" actId="11"/>
          <ac:spMkLst>
            <pc:docMk/>
            <pc:sldMk cId="1474765549" sldId="258"/>
            <ac:spMk id="7" creationId="{99E50C5D-A944-4255-A5B7-FC39F10FE916}"/>
          </ac:spMkLst>
        </pc:spChg>
        <pc:spChg chg="del mod">
          <ac:chgData name="Ann Farrell" userId="cb0400e0986e9e6d" providerId="LiveId" clId="{8372FF66-1AA4-4E99-B690-4E28F714BE3B}" dt="2018-03-04T20:12:28.265" v="238" actId="478"/>
          <ac:spMkLst>
            <pc:docMk/>
            <pc:sldMk cId="1474765549" sldId="258"/>
            <ac:spMk id="17" creationId="{00000000-0000-0000-0000-000000000000}"/>
          </ac:spMkLst>
        </pc:spChg>
        <pc:spChg chg="mod">
          <ac:chgData name="Ann Farrell" userId="cb0400e0986e9e6d" providerId="LiveId" clId="{8372FF66-1AA4-4E99-B690-4E28F714BE3B}" dt="2018-03-04T20:09:52.462" v="192" actId="1076"/>
          <ac:spMkLst>
            <pc:docMk/>
            <pc:sldMk cId="1474765549" sldId="258"/>
            <ac:spMk id="19" creationId="{00000000-0000-0000-0000-000000000000}"/>
          </ac:spMkLst>
        </pc:spChg>
        <pc:picChg chg="mod">
          <ac:chgData name="Ann Farrell" userId="cb0400e0986e9e6d" providerId="LiveId" clId="{8372FF66-1AA4-4E99-B690-4E28F714BE3B}" dt="2018-03-04T20:11:53.469" v="232" actId="1076"/>
          <ac:picMkLst>
            <pc:docMk/>
            <pc:sldMk cId="1474765549" sldId="258"/>
            <ac:picMk id="33" creationId="{00000000-0000-0000-0000-000000000000}"/>
          </ac:picMkLst>
        </pc:picChg>
        <pc:picChg chg="mod">
          <ac:chgData name="Ann Farrell" userId="cb0400e0986e9e6d" providerId="LiveId" clId="{8372FF66-1AA4-4E99-B690-4E28F714BE3B}" dt="2018-03-04T20:11:55.229" v="233" actId="1076"/>
          <ac:picMkLst>
            <pc:docMk/>
            <pc:sldMk cId="1474765549" sldId="258"/>
            <ac:picMk id="34" creationId="{00000000-0000-0000-0000-000000000000}"/>
          </ac:picMkLst>
        </pc:picChg>
        <pc:picChg chg="add mod">
          <ac:chgData name="Ann Farrell" userId="cb0400e0986e9e6d" providerId="LiveId" clId="{8372FF66-1AA4-4E99-B690-4E28F714BE3B}" dt="2018-03-04T20:20:13.646" v="496" actId="1076"/>
          <ac:picMkLst>
            <pc:docMk/>
            <pc:sldMk cId="1474765549" sldId="258"/>
            <ac:picMk id="2050" creationId="{C1608CE0-690A-466D-85FF-6A04F10C6DA9}"/>
          </ac:picMkLst>
        </pc:picChg>
        <pc:picChg chg="mod">
          <ac:chgData name="Ann Farrell" userId="cb0400e0986e9e6d" providerId="LiveId" clId="{8372FF66-1AA4-4E99-B690-4E28F714BE3B}" dt="2018-03-04T20:11:50.901" v="231" actId="1076"/>
          <ac:picMkLst>
            <pc:docMk/>
            <pc:sldMk cId="1474765549" sldId="258"/>
            <ac:picMk id="16386" creationId="{00000000-0000-0000-0000-000000000000}"/>
          </ac:picMkLst>
        </pc:picChg>
        <pc:picChg chg="del">
          <ac:chgData name="Ann Farrell" userId="cb0400e0986e9e6d" providerId="LiveId" clId="{8372FF66-1AA4-4E99-B690-4E28F714BE3B}" dt="2018-03-04T20:12:05.029" v="236" actId="478"/>
          <ac:picMkLst>
            <pc:docMk/>
            <pc:sldMk cId="1474765549" sldId="258"/>
            <ac:picMk id="16399" creationId="{00000000-0000-0000-0000-000000000000}"/>
          </ac:picMkLst>
        </pc:picChg>
      </pc:sldChg>
      <pc:sldChg chg="addSp delSp modSp add">
        <pc:chgData name="Ann Farrell" userId="cb0400e0986e9e6d" providerId="LiveId" clId="{8372FF66-1AA4-4E99-B690-4E28F714BE3B}" dt="2018-03-04T20:07:50.215" v="81" actId="1076"/>
        <pc:sldMkLst>
          <pc:docMk/>
          <pc:sldMk cId="2089771690" sldId="281"/>
        </pc:sldMkLst>
        <pc:spChg chg="add mod">
          <ac:chgData name="Ann Farrell" userId="cb0400e0986e9e6d" providerId="LiveId" clId="{8372FF66-1AA4-4E99-B690-4E28F714BE3B}" dt="2018-03-04T20:06:32.466" v="71" actId="1076"/>
          <ac:spMkLst>
            <pc:docMk/>
            <pc:sldMk cId="2089771690" sldId="281"/>
            <ac:spMk id="3" creationId="{227B7AB1-046D-4017-A3D9-40571A11B1AD}"/>
          </ac:spMkLst>
        </pc:spChg>
        <pc:spChg chg="del">
          <ac:chgData name="Ann Farrell" userId="cb0400e0986e9e6d" providerId="LiveId" clId="{8372FF66-1AA4-4E99-B690-4E28F714BE3B}" dt="2018-03-04T20:06:40.509" v="73" actId="478"/>
          <ac:spMkLst>
            <pc:docMk/>
            <pc:sldMk cId="2089771690" sldId="281"/>
            <ac:spMk id="10" creationId="{00000000-0000-0000-0000-000000000000}"/>
          </ac:spMkLst>
        </pc:spChg>
        <pc:spChg chg="mod">
          <ac:chgData name="Ann Farrell" userId="cb0400e0986e9e6d" providerId="LiveId" clId="{8372FF66-1AA4-4E99-B690-4E28F714BE3B}" dt="2018-03-04T20:06:06.629" v="68" actId="1076"/>
          <ac:spMkLst>
            <pc:docMk/>
            <pc:sldMk cId="2089771690" sldId="281"/>
            <ac:spMk id="11" creationId="{00000000-0000-0000-0000-000000000000}"/>
          </ac:spMkLst>
        </pc:spChg>
        <pc:spChg chg="mod">
          <ac:chgData name="Ann Farrell" userId="cb0400e0986e9e6d" providerId="LiveId" clId="{8372FF66-1AA4-4E99-B690-4E28F714BE3B}" dt="2018-03-04T20:04:12.125" v="63" actId="20577"/>
          <ac:spMkLst>
            <pc:docMk/>
            <pc:sldMk cId="2089771690" sldId="281"/>
            <ac:spMk id="13" creationId="{00000000-0000-0000-0000-000000000000}"/>
          </ac:spMkLst>
        </pc:spChg>
        <pc:spChg chg="del">
          <ac:chgData name="Ann Farrell" userId="cb0400e0986e9e6d" providerId="LiveId" clId="{8372FF66-1AA4-4E99-B690-4E28F714BE3B}" dt="2018-03-04T20:07:31.477" v="76" actId="478"/>
          <ac:spMkLst>
            <pc:docMk/>
            <pc:sldMk cId="2089771690" sldId="281"/>
            <ac:spMk id="15" creationId="{00000000-0000-0000-0000-000000000000}"/>
          </ac:spMkLst>
        </pc:spChg>
        <pc:picChg chg="del">
          <ac:chgData name="Ann Farrell" userId="cb0400e0986e9e6d" providerId="LiveId" clId="{8372FF66-1AA4-4E99-B690-4E28F714BE3B}" dt="2018-03-04T20:04:02.523" v="48" actId="478"/>
          <ac:picMkLst>
            <pc:docMk/>
            <pc:sldMk cId="2089771690" sldId="281"/>
            <ac:picMk id="5" creationId="{00000000-0000-0000-0000-000000000000}"/>
          </ac:picMkLst>
        </pc:picChg>
        <pc:picChg chg="del">
          <ac:chgData name="Ann Farrell" userId="cb0400e0986e9e6d" providerId="LiveId" clId="{8372FF66-1AA4-4E99-B690-4E28F714BE3B}" dt="2018-03-04T20:04:01.079" v="47" actId="478"/>
          <ac:picMkLst>
            <pc:docMk/>
            <pc:sldMk cId="2089771690" sldId="281"/>
            <ac:picMk id="8" creationId="{00000000-0000-0000-0000-000000000000}"/>
          </ac:picMkLst>
        </pc:picChg>
        <pc:picChg chg="del">
          <ac:chgData name="Ann Farrell" userId="cb0400e0986e9e6d" providerId="LiveId" clId="{8372FF66-1AA4-4E99-B690-4E28F714BE3B}" dt="2018-03-04T20:07:28.996" v="75" actId="478"/>
          <ac:picMkLst>
            <pc:docMk/>
            <pc:sldMk cId="2089771690" sldId="281"/>
            <ac:picMk id="14" creationId="{00000000-0000-0000-0000-000000000000}"/>
          </ac:picMkLst>
        </pc:picChg>
        <pc:picChg chg="del">
          <ac:chgData name="Ann Farrell" userId="cb0400e0986e9e6d" providerId="LiveId" clId="{8372FF66-1AA4-4E99-B690-4E28F714BE3B}" dt="2018-03-04T20:04:04.256" v="49" actId="478"/>
          <ac:picMkLst>
            <pc:docMk/>
            <pc:sldMk cId="2089771690" sldId="281"/>
            <ac:picMk id="16" creationId="{00000000-0000-0000-0000-000000000000}"/>
          </ac:picMkLst>
        </pc:picChg>
        <pc:picChg chg="add mod">
          <ac:chgData name="Ann Farrell" userId="cb0400e0986e9e6d" providerId="LiveId" clId="{8372FF66-1AA4-4E99-B690-4E28F714BE3B}" dt="2018-03-04T20:07:43.013" v="79" actId="14100"/>
          <ac:picMkLst>
            <pc:docMk/>
            <pc:sldMk cId="2089771690" sldId="281"/>
            <ac:picMk id="1026" creationId="{B4CB9A20-8DB8-4CB0-A79C-AA2B47F99959}"/>
          </ac:picMkLst>
        </pc:picChg>
        <pc:picChg chg="add mod">
          <ac:chgData name="Ann Farrell" userId="cb0400e0986e9e6d" providerId="LiveId" clId="{8372FF66-1AA4-4E99-B690-4E28F714BE3B}" dt="2018-03-04T20:07:50.215" v="81" actId="1076"/>
          <ac:picMkLst>
            <pc:docMk/>
            <pc:sldMk cId="2089771690" sldId="281"/>
            <ac:picMk id="1028" creationId="{7B0DDA46-EA6B-43C0-ADFC-381DE1CBDD9E}"/>
          </ac:picMkLst>
        </pc:picChg>
      </pc:sldChg>
      <pc:sldChg chg="add del">
        <pc:chgData name="Ann Farrell" userId="cb0400e0986e9e6d" providerId="LiveId" clId="{8372FF66-1AA4-4E99-B690-4E28F714BE3B}" dt="2018-03-04T20:03:56.165" v="45" actId="2696"/>
        <pc:sldMkLst>
          <pc:docMk/>
          <pc:sldMk cId="2376015066" sldId="281"/>
        </pc:sldMkLst>
      </pc:sldChg>
      <pc:sldChg chg="addSp modSp add">
        <pc:chgData name="Ann Farrell" userId="cb0400e0986e9e6d" providerId="LiveId" clId="{8372FF66-1AA4-4E99-B690-4E28F714BE3B}" dt="2018-03-04T20:22:10.767" v="518" actId="20577"/>
        <pc:sldMkLst>
          <pc:docMk/>
          <pc:sldMk cId="1946454254" sldId="282"/>
        </pc:sldMkLst>
        <pc:spChg chg="mod">
          <ac:chgData name="Ann Farrell" userId="cb0400e0986e9e6d" providerId="LiveId" clId="{8372FF66-1AA4-4E99-B690-4E28F714BE3B}" dt="2018-03-04T20:22:10.767" v="518" actId="20577"/>
          <ac:spMkLst>
            <pc:docMk/>
            <pc:sldMk cId="1946454254" sldId="282"/>
            <ac:spMk id="3" creationId="{B6528ADD-3A04-40C9-B060-EAFA97C640F0}"/>
          </ac:spMkLst>
        </pc:spChg>
        <pc:spChg chg="add mod">
          <ac:chgData name="Ann Farrell" userId="cb0400e0986e9e6d" providerId="LiveId" clId="{8372FF66-1AA4-4E99-B690-4E28F714BE3B}" dt="2018-03-04T20:21:49.501" v="516" actId="20577"/>
          <ac:spMkLst>
            <pc:docMk/>
            <pc:sldMk cId="1946454254" sldId="282"/>
            <ac:spMk id="13" creationId="{57820171-F697-4903-B172-30731C77D722}"/>
          </ac:spMkLst>
        </pc:spChg>
      </pc:sldChg>
      <pc:sldChg chg="addSp modSp add">
        <pc:chgData name="Ann Farrell" userId="cb0400e0986e9e6d" providerId="LiveId" clId="{8372FF66-1AA4-4E99-B690-4E28F714BE3B}" dt="2018-03-04T20:22:29.089" v="524" actId="20577"/>
        <pc:sldMkLst>
          <pc:docMk/>
          <pc:sldMk cId="4146935893" sldId="283"/>
        </pc:sldMkLst>
        <pc:spChg chg="mod">
          <ac:chgData name="Ann Farrell" userId="cb0400e0986e9e6d" providerId="LiveId" clId="{8372FF66-1AA4-4E99-B690-4E28F714BE3B}" dt="2018-03-04T20:22:21.214" v="519" actId="20577"/>
          <ac:spMkLst>
            <pc:docMk/>
            <pc:sldMk cId="4146935893" sldId="283"/>
            <ac:spMk id="3" creationId="{B6528ADD-3A04-40C9-B060-EAFA97C640F0}"/>
          </ac:spMkLst>
        </pc:spChg>
        <pc:spChg chg="add mod">
          <ac:chgData name="Ann Farrell" userId="cb0400e0986e9e6d" providerId="LiveId" clId="{8372FF66-1AA4-4E99-B690-4E28F714BE3B}" dt="2018-03-04T20:22:29.089" v="524" actId="20577"/>
          <ac:spMkLst>
            <pc:docMk/>
            <pc:sldMk cId="4146935893" sldId="283"/>
            <ac:spMk id="13" creationId="{48E013B4-3A89-4624-88E9-666AC277C5B3}"/>
          </ac:spMkLst>
        </pc:spChg>
      </pc:sldChg>
      <pc:sldChg chg="modSp add">
        <pc:chgData name="Ann Farrell" userId="cb0400e0986e9e6d" providerId="LiveId" clId="{8372FF66-1AA4-4E99-B690-4E28F714BE3B}" dt="2018-03-04T20:22:54.198" v="527" actId="20577"/>
        <pc:sldMkLst>
          <pc:docMk/>
          <pc:sldMk cId="539107401" sldId="284"/>
        </pc:sldMkLst>
        <pc:spChg chg="mod">
          <ac:chgData name="Ann Farrell" userId="cb0400e0986e9e6d" providerId="LiveId" clId="{8372FF66-1AA4-4E99-B690-4E28F714BE3B}" dt="2018-03-04T20:22:54.198" v="527" actId="20577"/>
          <ac:spMkLst>
            <pc:docMk/>
            <pc:sldMk cId="539107401" sldId="284"/>
            <ac:spMk id="3" creationId="{B6528ADD-3A04-40C9-B060-EAFA97C640F0}"/>
          </ac:spMkLst>
        </pc:spChg>
      </pc:sldChg>
      <pc:sldChg chg="add">
        <pc:chgData name="Ann Farrell" userId="cb0400e0986e9e6d" providerId="LiveId" clId="{8372FF66-1AA4-4E99-B690-4E28F714BE3B}" dt="2018-03-04T20:12:51.916" v="242"/>
        <pc:sldMkLst>
          <pc:docMk/>
          <pc:sldMk cId="2082053439" sldId="285"/>
        </pc:sldMkLst>
      </pc:sldChg>
      <pc:sldChg chg="add">
        <pc:chgData name="Ann Farrell" userId="cb0400e0986e9e6d" providerId="LiveId" clId="{8372FF66-1AA4-4E99-B690-4E28F714BE3B}" dt="2018-03-04T20:12:58.974" v="243"/>
        <pc:sldMkLst>
          <pc:docMk/>
          <pc:sldMk cId="4136525752" sldId="286"/>
        </pc:sldMkLst>
      </pc:sldChg>
      <pc:sldChg chg="add">
        <pc:chgData name="Ann Farrell" userId="cb0400e0986e9e6d" providerId="LiveId" clId="{8372FF66-1AA4-4E99-B690-4E28F714BE3B}" dt="2018-03-04T20:13:01.210" v="244"/>
        <pc:sldMkLst>
          <pc:docMk/>
          <pc:sldMk cId="369502263" sldId="287"/>
        </pc:sldMkLst>
      </pc:sldChg>
      <pc:sldChg chg="add">
        <pc:chgData name="Ann Farrell" userId="cb0400e0986e9e6d" providerId="LiveId" clId="{8372FF66-1AA4-4E99-B690-4E28F714BE3B}" dt="2018-03-04T20:13:04.167" v="245"/>
        <pc:sldMkLst>
          <pc:docMk/>
          <pc:sldMk cId="1059292331" sldId="288"/>
        </pc:sldMkLst>
      </pc:sldChg>
      <pc:sldChg chg="add">
        <pc:chgData name="Ann Farrell" userId="cb0400e0986e9e6d" providerId="LiveId" clId="{8372FF66-1AA4-4E99-B690-4E28F714BE3B}" dt="2018-03-04T20:13:05.830" v="246"/>
        <pc:sldMkLst>
          <pc:docMk/>
          <pc:sldMk cId="3384475145" sldId="289"/>
        </pc:sldMkLst>
      </pc:sldChg>
      <pc:sldChg chg="add">
        <pc:chgData name="Ann Farrell" userId="cb0400e0986e9e6d" providerId="LiveId" clId="{8372FF66-1AA4-4E99-B690-4E28F714BE3B}" dt="2018-03-04T20:13:08.925" v="247"/>
        <pc:sldMkLst>
          <pc:docMk/>
          <pc:sldMk cId="483533168" sldId="290"/>
        </pc:sldMkLst>
      </pc:sldChg>
      <pc:sldChg chg="addSp delSp modSp add">
        <pc:chgData name="Ann Farrell" userId="cb0400e0986e9e6d" providerId="LiveId" clId="{8372FF66-1AA4-4E99-B690-4E28F714BE3B}" dt="2018-03-04T20:21:31.272" v="512" actId="478"/>
        <pc:sldMkLst>
          <pc:docMk/>
          <pc:sldMk cId="1210984629" sldId="291"/>
        </pc:sldMkLst>
        <pc:spChg chg="del">
          <ac:chgData name="Ann Farrell" userId="cb0400e0986e9e6d" providerId="LiveId" clId="{8372FF66-1AA4-4E99-B690-4E28F714BE3B}" dt="2018-03-04T20:21:31.272" v="512" actId="478"/>
          <ac:spMkLst>
            <pc:docMk/>
            <pc:sldMk cId="1210984629" sldId="291"/>
            <ac:spMk id="6" creationId="{853D860F-2DA9-4153-9B06-49010A6645B5}"/>
          </ac:spMkLst>
        </pc:spChg>
        <pc:spChg chg="add mod">
          <ac:chgData name="Ann Farrell" userId="cb0400e0986e9e6d" providerId="LiveId" clId="{8372FF66-1AA4-4E99-B690-4E28F714BE3B}" dt="2018-03-04T20:21:28.514" v="511" actId="1076"/>
          <ac:spMkLst>
            <pc:docMk/>
            <pc:sldMk cId="1210984629" sldId="291"/>
            <ac:spMk id="13" creationId="{BEAC1868-B150-4026-9132-99A77A1C39B0}"/>
          </ac:spMkLst>
        </pc:spChg>
      </pc:sldChg>
      <pc:sldChg chg="delSp modSp add ord">
        <pc:chgData name="Ann Farrell" userId="cb0400e0986e9e6d" providerId="LiveId" clId="{8372FF66-1AA4-4E99-B690-4E28F714BE3B}" dt="2018-03-04T20:26:39.897" v="830" actId="1076"/>
        <pc:sldMkLst>
          <pc:docMk/>
          <pc:sldMk cId="1650649144" sldId="292"/>
        </pc:sldMkLst>
        <pc:spChg chg="mod">
          <ac:chgData name="Ann Farrell" userId="cb0400e0986e9e6d" providerId="LiveId" clId="{8372FF66-1AA4-4E99-B690-4E28F714BE3B}" dt="2018-03-04T20:23:32.932" v="571" actId="1076"/>
          <ac:spMkLst>
            <pc:docMk/>
            <pc:sldMk cId="1650649144" sldId="292"/>
            <ac:spMk id="3" creationId="{B6528ADD-3A04-40C9-B060-EAFA97C640F0}"/>
          </ac:spMkLst>
        </pc:spChg>
        <pc:spChg chg="mod">
          <ac:chgData name="Ann Farrell" userId="cb0400e0986e9e6d" providerId="LiveId" clId="{8372FF66-1AA4-4E99-B690-4E28F714BE3B}" dt="2018-03-04T20:26:26.993" v="828" actId="14100"/>
          <ac:spMkLst>
            <pc:docMk/>
            <pc:sldMk cId="1650649144" sldId="292"/>
            <ac:spMk id="6" creationId="{853D860F-2DA9-4153-9B06-49010A6645B5}"/>
          </ac:spMkLst>
        </pc:spChg>
        <pc:spChg chg="mod">
          <ac:chgData name="Ann Farrell" userId="cb0400e0986e9e6d" providerId="LiveId" clId="{8372FF66-1AA4-4E99-B690-4E28F714BE3B}" dt="2018-03-04T20:26:39.897" v="830" actId="1076"/>
          <ac:spMkLst>
            <pc:docMk/>
            <pc:sldMk cId="1650649144" sldId="292"/>
            <ac:spMk id="7" creationId="{99E50C5D-A944-4255-A5B7-FC39F10FE916}"/>
          </ac:spMkLst>
        </pc:spChg>
        <pc:picChg chg="del">
          <ac:chgData name="Ann Farrell" userId="cb0400e0986e9e6d" providerId="LiveId" clId="{8372FF66-1AA4-4E99-B690-4E28F714BE3B}" dt="2018-03-04T20:23:14.344" v="537" actId="478"/>
          <ac:picMkLst>
            <pc:docMk/>
            <pc:sldMk cId="1650649144" sldId="292"/>
            <ac:picMk id="2050" creationId="{C1608CE0-690A-466D-85FF-6A04F10C6DA9}"/>
          </ac:picMkLst>
        </pc:picChg>
      </pc:sldChg>
      <pc:sldChg chg="modSp add ord">
        <pc:chgData name="Ann Farrell" userId="cb0400e0986e9e6d" providerId="LiveId" clId="{8372FF66-1AA4-4E99-B690-4E28F714BE3B}" dt="2018-03-04T20:34:48.845" v="939" actId="1076"/>
        <pc:sldMkLst>
          <pc:docMk/>
          <pc:sldMk cId="3450432717" sldId="293"/>
        </pc:sldMkLst>
        <pc:spChg chg="mod">
          <ac:chgData name="Ann Farrell" userId="cb0400e0986e9e6d" providerId="LiveId" clId="{8372FF66-1AA4-4E99-B690-4E28F714BE3B}" dt="2018-03-04T20:34:48.845" v="939" actId="1076"/>
          <ac:spMkLst>
            <pc:docMk/>
            <pc:sldMk cId="3450432717" sldId="293"/>
            <ac:spMk id="2" creationId="{00000000-0000-0000-0000-000000000000}"/>
          </ac:spMkLst>
        </pc:spChg>
        <pc:spChg chg="mod">
          <ac:chgData name="Ann Farrell" userId="cb0400e0986e9e6d" providerId="LiveId" clId="{8372FF66-1AA4-4E99-B690-4E28F714BE3B}" dt="2018-03-04T20:32:32.641" v="938" actId="1076"/>
          <ac:spMkLst>
            <pc:docMk/>
            <pc:sldMk cId="3450432717" sldId="293"/>
            <ac:spMk id="3" creationId="{B6528ADD-3A04-40C9-B060-EAFA97C640F0}"/>
          </ac:spMkLst>
        </pc:spChg>
        <pc:spChg chg="mod">
          <ac:chgData name="Ann Farrell" userId="cb0400e0986e9e6d" providerId="LiveId" clId="{8372FF66-1AA4-4E99-B690-4E28F714BE3B}" dt="2018-03-04T20:32:32.641" v="938" actId="1076"/>
          <ac:spMkLst>
            <pc:docMk/>
            <pc:sldMk cId="3450432717" sldId="293"/>
            <ac:spMk id="6" creationId="{853D860F-2DA9-4153-9B06-49010A6645B5}"/>
          </ac:spMkLst>
        </pc:spChg>
        <pc:spChg chg="mod">
          <ac:chgData name="Ann Farrell" userId="cb0400e0986e9e6d" providerId="LiveId" clId="{8372FF66-1AA4-4E99-B690-4E28F714BE3B}" dt="2018-03-04T20:32:21.513" v="937" actId="1076"/>
          <ac:spMkLst>
            <pc:docMk/>
            <pc:sldMk cId="3450432717" sldId="293"/>
            <ac:spMk id="7" creationId="{99E50C5D-A944-4255-A5B7-FC39F10FE916}"/>
          </ac:spMkLst>
        </pc:spChg>
      </pc:sldChg>
      <pc:sldChg chg="addSp modSp add">
        <pc:chgData name="Ann Farrell" userId="cb0400e0986e9e6d" providerId="LiveId" clId="{8372FF66-1AA4-4E99-B690-4E28F714BE3B}" dt="2018-03-04T23:16:16.196" v="1854" actId="1076"/>
        <pc:sldMkLst>
          <pc:docMk/>
          <pc:sldMk cId="3104785713" sldId="294"/>
        </pc:sldMkLst>
        <pc:spChg chg="mod">
          <ac:chgData name="Ann Farrell" userId="cb0400e0986e9e6d" providerId="LiveId" clId="{8372FF66-1AA4-4E99-B690-4E28F714BE3B}" dt="2018-03-04T23:16:16.196" v="1854" actId="1076"/>
          <ac:spMkLst>
            <pc:docMk/>
            <pc:sldMk cId="3104785713" sldId="294"/>
            <ac:spMk id="3" creationId="{B6528ADD-3A04-40C9-B060-EAFA97C640F0}"/>
          </ac:spMkLst>
        </pc:spChg>
        <pc:picChg chg="mod">
          <ac:chgData name="Ann Farrell" userId="cb0400e0986e9e6d" providerId="LiveId" clId="{8372FF66-1AA4-4E99-B690-4E28F714BE3B}" dt="2018-03-04T23:13:30.381" v="1800" actId="1076"/>
          <ac:picMkLst>
            <pc:docMk/>
            <pc:sldMk cId="3104785713" sldId="294"/>
            <ac:picMk id="2050" creationId="{C1608CE0-690A-466D-85FF-6A04F10C6DA9}"/>
          </ac:picMkLst>
        </pc:picChg>
        <pc:picChg chg="add mod">
          <ac:chgData name="Ann Farrell" userId="cb0400e0986e9e6d" providerId="LiveId" clId="{8372FF66-1AA4-4E99-B690-4E28F714BE3B}" dt="2018-03-04T23:13:48.263" v="1803" actId="1076"/>
          <ac:picMkLst>
            <pc:docMk/>
            <pc:sldMk cId="3104785713" sldId="294"/>
            <ac:picMk id="3074" creationId="{83F6939F-B4A4-42DA-8E5E-2A8A46CAC137}"/>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3EF639-1F05-4D6D-8272-F7AB80FE2B4D}" type="datetimeFigureOut">
              <a:rPr lang="en-US" smtClean="0"/>
              <a:t>3/4/2018</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C3FDB8-CB5C-46B2-9F41-28261299A30E}" type="slidenum">
              <a:rPr lang="en-US" smtClean="0"/>
              <a:t>‹#›</a:t>
            </a:fld>
            <a:endParaRPr lang="en-US" dirty="0"/>
          </a:p>
        </p:txBody>
      </p:sp>
    </p:spTree>
    <p:extLst>
      <p:ext uri="{BB962C8B-B14F-4D97-AF65-F5344CB8AC3E}">
        <p14:creationId xmlns:p14="http://schemas.microsoft.com/office/powerpoint/2010/main" val="15578057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C3FDB8-CB5C-46B2-9F41-28261299A30E}" type="slidenum">
              <a:rPr lang="en-US" smtClean="0"/>
              <a:t>1</a:t>
            </a:fld>
            <a:endParaRPr lang="en-US" dirty="0"/>
          </a:p>
        </p:txBody>
      </p:sp>
    </p:spTree>
    <p:extLst>
      <p:ext uri="{BB962C8B-B14F-4D97-AF65-F5344CB8AC3E}">
        <p14:creationId xmlns:p14="http://schemas.microsoft.com/office/powerpoint/2010/main" val="35279319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a:t>
            </a:r>
            <a:r>
              <a:rPr lang="en-US" baseline="0" dirty="0"/>
              <a:t> a quick outline of what we will be covering today.  We will talk briefly about Role Clarity, setting clear expectations, and spend the majority of time focusing on building accountability by learning the strategies, tactics, and skills of giving great evaluation and timely feedback!  </a:t>
            </a:r>
          </a:p>
          <a:p>
            <a:endParaRPr lang="en-US" baseline="0" dirty="0"/>
          </a:p>
          <a:p>
            <a:r>
              <a:rPr lang="en-US" baseline="0" dirty="0"/>
              <a:t>Culture is everything…. Say what you do and do what you say!!! </a:t>
            </a:r>
          </a:p>
          <a:p>
            <a:endParaRPr lang="en-US" dirty="0"/>
          </a:p>
        </p:txBody>
      </p:sp>
      <p:sp>
        <p:nvSpPr>
          <p:cNvPr id="4" name="Slide Number Placeholder 3"/>
          <p:cNvSpPr>
            <a:spLocks noGrp="1"/>
          </p:cNvSpPr>
          <p:nvPr>
            <p:ph type="sldNum" sz="quarter" idx="10"/>
          </p:nvPr>
        </p:nvSpPr>
        <p:spPr/>
        <p:txBody>
          <a:bodyPr/>
          <a:lstStyle/>
          <a:p>
            <a:fld id="{BCC3FDB8-CB5C-46B2-9F41-28261299A30E}" type="slidenum">
              <a:rPr lang="en-US" smtClean="0"/>
              <a:t>10</a:t>
            </a:fld>
            <a:endParaRPr lang="en-US" dirty="0"/>
          </a:p>
        </p:txBody>
      </p:sp>
    </p:spTree>
    <p:extLst>
      <p:ext uri="{BB962C8B-B14F-4D97-AF65-F5344CB8AC3E}">
        <p14:creationId xmlns:p14="http://schemas.microsoft.com/office/powerpoint/2010/main" val="33128960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a:t>
            </a:r>
            <a:r>
              <a:rPr lang="en-US" baseline="0" dirty="0"/>
              <a:t> a quick outline of what we will be covering today.  We will talk briefly about Role Clarity, setting clear expectations, and spend the majority of time focusing on building accountability by learning the strategies, tactics, and skills of giving great evaluation and timely feedback!  </a:t>
            </a:r>
          </a:p>
          <a:p>
            <a:endParaRPr lang="en-US" baseline="0" dirty="0"/>
          </a:p>
          <a:p>
            <a:r>
              <a:rPr lang="en-US" baseline="0" dirty="0"/>
              <a:t>Culture is everything…. Say what you do and do what you say!!! </a:t>
            </a:r>
          </a:p>
          <a:p>
            <a:endParaRPr lang="en-US" dirty="0"/>
          </a:p>
        </p:txBody>
      </p:sp>
      <p:sp>
        <p:nvSpPr>
          <p:cNvPr id="4" name="Slide Number Placeholder 3"/>
          <p:cNvSpPr>
            <a:spLocks noGrp="1"/>
          </p:cNvSpPr>
          <p:nvPr>
            <p:ph type="sldNum" sz="quarter" idx="10"/>
          </p:nvPr>
        </p:nvSpPr>
        <p:spPr/>
        <p:txBody>
          <a:bodyPr/>
          <a:lstStyle/>
          <a:p>
            <a:fld id="{BCC3FDB8-CB5C-46B2-9F41-28261299A30E}" type="slidenum">
              <a:rPr lang="en-US" smtClean="0"/>
              <a:t>11</a:t>
            </a:fld>
            <a:endParaRPr lang="en-US" dirty="0"/>
          </a:p>
        </p:txBody>
      </p:sp>
    </p:spTree>
    <p:extLst>
      <p:ext uri="{BB962C8B-B14F-4D97-AF65-F5344CB8AC3E}">
        <p14:creationId xmlns:p14="http://schemas.microsoft.com/office/powerpoint/2010/main" val="17043303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a:t>
            </a:r>
            <a:r>
              <a:rPr lang="en-US" baseline="0" dirty="0"/>
              <a:t> a quick outline of what we will be covering today.  We will talk briefly about Role Clarity, setting clear expectations, and spend the majority of time focusing on building accountability by learning the strategies, tactics, and skills of giving great evaluation and timely feedback!  </a:t>
            </a:r>
          </a:p>
          <a:p>
            <a:endParaRPr lang="en-US" baseline="0" dirty="0"/>
          </a:p>
          <a:p>
            <a:r>
              <a:rPr lang="en-US" baseline="0" dirty="0"/>
              <a:t>Culture is everything…. Say what you do and do what you say!!! </a:t>
            </a:r>
          </a:p>
          <a:p>
            <a:endParaRPr lang="en-US" dirty="0"/>
          </a:p>
        </p:txBody>
      </p:sp>
      <p:sp>
        <p:nvSpPr>
          <p:cNvPr id="4" name="Slide Number Placeholder 3"/>
          <p:cNvSpPr>
            <a:spLocks noGrp="1"/>
          </p:cNvSpPr>
          <p:nvPr>
            <p:ph type="sldNum" sz="quarter" idx="10"/>
          </p:nvPr>
        </p:nvSpPr>
        <p:spPr/>
        <p:txBody>
          <a:bodyPr/>
          <a:lstStyle/>
          <a:p>
            <a:fld id="{BCC3FDB8-CB5C-46B2-9F41-28261299A30E}" type="slidenum">
              <a:rPr lang="en-US" smtClean="0"/>
              <a:t>12</a:t>
            </a:fld>
            <a:endParaRPr lang="en-US" dirty="0"/>
          </a:p>
        </p:txBody>
      </p:sp>
    </p:spTree>
    <p:extLst>
      <p:ext uri="{BB962C8B-B14F-4D97-AF65-F5344CB8AC3E}">
        <p14:creationId xmlns:p14="http://schemas.microsoft.com/office/powerpoint/2010/main" val="14560475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Three Steps</a:t>
            </a:r>
            <a:endParaRPr lang="en-US" baseline="0" dirty="0"/>
          </a:p>
          <a:p>
            <a:endParaRPr lang="en-US" dirty="0"/>
          </a:p>
        </p:txBody>
      </p:sp>
      <p:sp>
        <p:nvSpPr>
          <p:cNvPr id="4" name="Slide Number Placeholder 3"/>
          <p:cNvSpPr>
            <a:spLocks noGrp="1"/>
          </p:cNvSpPr>
          <p:nvPr>
            <p:ph type="sldNum" sz="quarter" idx="10"/>
          </p:nvPr>
        </p:nvSpPr>
        <p:spPr/>
        <p:txBody>
          <a:bodyPr/>
          <a:lstStyle/>
          <a:p>
            <a:fld id="{BCC3FDB8-CB5C-46B2-9F41-28261299A30E}" type="slidenum">
              <a:rPr lang="en-US" smtClean="0"/>
              <a:t>13</a:t>
            </a:fld>
            <a:endParaRPr lang="en-US" dirty="0"/>
          </a:p>
        </p:txBody>
      </p:sp>
    </p:spTree>
    <p:extLst>
      <p:ext uri="{BB962C8B-B14F-4D97-AF65-F5344CB8AC3E}">
        <p14:creationId xmlns:p14="http://schemas.microsoft.com/office/powerpoint/2010/main" val="23907011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a:t>
            </a:r>
            <a:r>
              <a:rPr lang="en-US" baseline="0" dirty="0"/>
              <a:t> a quick outline of what we will be covering today.  We will talk briefly about Role Clarity, setting clear expectations, and spend the majority of time focusing on building accountability by learning the strategies, tactics, and skills of giving great evaluation and timely feedback!  </a:t>
            </a:r>
          </a:p>
          <a:p>
            <a:endParaRPr lang="en-US" baseline="0" dirty="0"/>
          </a:p>
          <a:p>
            <a:r>
              <a:rPr lang="en-US" baseline="0" dirty="0"/>
              <a:t>Culture is everything…. Say what you do and do what you say!!! </a:t>
            </a:r>
          </a:p>
          <a:p>
            <a:endParaRPr lang="en-US" dirty="0"/>
          </a:p>
        </p:txBody>
      </p:sp>
      <p:sp>
        <p:nvSpPr>
          <p:cNvPr id="4" name="Slide Number Placeholder 3"/>
          <p:cNvSpPr>
            <a:spLocks noGrp="1"/>
          </p:cNvSpPr>
          <p:nvPr>
            <p:ph type="sldNum" sz="quarter" idx="10"/>
          </p:nvPr>
        </p:nvSpPr>
        <p:spPr/>
        <p:txBody>
          <a:bodyPr/>
          <a:lstStyle/>
          <a:p>
            <a:fld id="{BCC3FDB8-CB5C-46B2-9F41-28261299A30E}" type="slidenum">
              <a:rPr lang="en-US" smtClean="0"/>
              <a:t>14</a:t>
            </a:fld>
            <a:endParaRPr lang="en-US" dirty="0"/>
          </a:p>
        </p:txBody>
      </p:sp>
    </p:spTree>
    <p:extLst>
      <p:ext uri="{BB962C8B-B14F-4D97-AF65-F5344CB8AC3E}">
        <p14:creationId xmlns:p14="http://schemas.microsoft.com/office/powerpoint/2010/main" val="4230770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a:t>
            </a:r>
            <a:r>
              <a:rPr lang="en-US" baseline="0" dirty="0"/>
              <a:t> a quick outline of what we will be covering today.  We will talk briefly about Role Clarity, setting clear expectations, and spend the majority of time focusing on building accountability by learning the strategies, tactics, and skills of giving great evaluation and timely feedback!  </a:t>
            </a:r>
          </a:p>
          <a:p>
            <a:endParaRPr lang="en-US" baseline="0" dirty="0"/>
          </a:p>
          <a:p>
            <a:r>
              <a:rPr lang="en-US" baseline="0" dirty="0"/>
              <a:t>Culture is everything…. Say what you do and do what you say!!! </a:t>
            </a:r>
          </a:p>
          <a:p>
            <a:endParaRPr lang="en-US" dirty="0"/>
          </a:p>
        </p:txBody>
      </p:sp>
      <p:sp>
        <p:nvSpPr>
          <p:cNvPr id="4" name="Slide Number Placeholder 3"/>
          <p:cNvSpPr>
            <a:spLocks noGrp="1"/>
          </p:cNvSpPr>
          <p:nvPr>
            <p:ph type="sldNum" sz="quarter" idx="10"/>
          </p:nvPr>
        </p:nvSpPr>
        <p:spPr/>
        <p:txBody>
          <a:bodyPr/>
          <a:lstStyle/>
          <a:p>
            <a:fld id="{BCC3FDB8-CB5C-46B2-9F41-28261299A30E}" type="slidenum">
              <a:rPr lang="en-US" smtClean="0"/>
              <a:t>15</a:t>
            </a:fld>
            <a:endParaRPr lang="en-US" dirty="0"/>
          </a:p>
        </p:txBody>
      </p:sp>
    </p:spTree>
    <p:extLst>
      <p:ext uri="{BB962C8B-B14F-4D97-AF65-F5344CB8AC3E}">
        <p14:creationId xmlns:p14="http://schemas.microsoft.com/office/powerpoint/2010/main" val="1035284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a:t>
            </a:r>
            <a:r>
              <a:rPr lang="en-US" baseline="0" dirty="0"/>
              <a:t> a quick outline of what we will be covering today.  We will talk briefly about Role Clarity, setting clear expectations, and spend the majority of time focusing on building accountability by learning the strategies, tactics, and skills of giving great evaluation and timely feedback!  </a:t>
            </a:r>
          </a:p>
          <a:p>
            <a:endParaRPr lang="en-US" baseline="0" dirty="0"/>
          </a:p>
          <a:p>
            <a:r>
              <a:rPr lang="en-US" baseline="0" dirty="0"/>
              <a:t>Culture is everything…. Say what you do and do what you say!!! </a:t>
            </a:r>
          </a:p>
          <a:p>
            <a:endParaRPr lang="en-US" dirty="0"/>
          </a:p>
        </p:txBody>
      </p:sp>
      <p:sp>
        <p:nvSpPr>
          <p:cNvPr id="4" name="Slide Number Placeholder 3"/>
          <p:cNvSpPr>
            <a:spLocks noGrp="1"/>
          </p:cNvSpPr>
          <p:nvPr>
            <p:ph type="sldNum" sz="quarter" idx="10"/>
          </p:nvPr>
        </p:nvSpPr>
        <p:spPr/>
        <p:txBody>
          <a:bodyPr/>
          <a:lstStyle/>
          <a:p>
            <a:fld id="{BCC3FDB8-CB5C-46B2-9F41-28261299A30E}" type="slidenum">
              <a:rPr lang="en-US" smtClean="0"/>
              <a:t>16</a:t>
            </a:fld>
            <a:endParaRPr lang="en-US" dirty="0"/>
          </a:p>
        </p:txBody>
      </p:sp>
    </p:spTree>
    <p:extLst>
      <p:ext uri="{BB962C8B-B14F-4D97-AF65-F5344CB8AC3E}">
        <p14:creationId xmlns:p14="http://schemas.microsoft.com/office/powerpoint/2010/main" val="28496284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a:t>
            </a:r>
            <a:r>
              <a:rPr lang="en-US" baseline="0" dirty="0"/>
              <a:t> a quick outline of what we will be covering today.  We will talk briefly about Role Clarity, setting clear expectations, and spend the majority of time focusing on building accountability by learning the strategies, tactics, and skills of giving great evaluation and timely feedback!  </a:t>
            </a:r>
          </a:p>
          <a:p>
            <a:endParaRPr lang="en-US" baseline="0" dirty="0"/>
          </a:p>
          <a:p>
            <a:r>
              <a:rPr lang="en-US" baseline="0" dirty="0"/>
              <a:t>Culture is everything…. Say what you do and do what you say!!! </a:t>
            </a:r>
          </a:p>
          <a:p>
            <a:endParaRPr lang="en-US" dirty="0"/>
          </a:p>
        </p:txBody>
      </p:sp>
      <p:sp>
        <p:nvSpPr>
          <p:cNvPr id="4" name="Slide Number Placeholder 3"/>
          <p:cNvSpPr>
            <a:spLocks noGrp="1"/>
          </p:cNvSpPr>
          <p:nvPr>
            <p:ph type="sldNum" sz="quarter" idx="10"/>
          </p:nvPr>
        </p:nvSpPr>
        <p:spPr/>
        <p:txBody>
          <a:bodyPr/>
          <a:lstStyle/>
          <a:p>
            <a:fld id="{BCC3FDB8-CB5C-46B2-9F41-28261299A30E}" type="slidenum">
              <a:rPr lang="en-US" smtClean="0"/>
              <a:t>17</a:t>
            </a:fld>
            <a:endParaRPr lang="en-US" dirty="0"/>
          </a:p>
        </p:txBody>
      </p:sp>
    </p:spTree>
    <p:extLst>
      <p:ext uri="{BB962C8B-B14F-4D97-AF65-F5344CB8AC3E}">
        <p14:creationId xmlns:p14="http://schemas.microsoft.com/office/powerpoint/2010/main" val="18690175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CULTURE IS FLUID…..  It responds to moods … it can change fast or it can erode of become exceptional quickly.  Culture takes on the personality of it’s leader.  It happens whether your consciously build it or let it just happen.  </a:t>
            </a:r>
          </a:p>
          <a:p>
            <a:endParaRPr lang="en-US" baseline="0" dirty="0"/>
          </a:p>
          <a:p>
            <a:r>
              <a:rPr lang="en-US" baseline="0" dirty="0"/>
              <a:t>Culture is everything…. Say what you do and do what you say!!! </a:t>
            </a:r>
          </a:p>
          <a:p>
            <a:endParaRPr lang="en-US" baseline="0" dirty="0"/>
          </a:p>
          <a:p>
            <a:r>
              <a:rPr lang="en-US" baseline="0" dirty="0"/>
              <a:t>Jessie grew from within… started as a host…. Became a GM a couple years ago and inherited the position from a GM whose was great but who really wanted to try his hand at a more 9-5 type a job.  His wife didn’t like restaurant work</a:t>
            </a:r>
          </a:p>
          <a:p>
            <a:endParaRPr lang="en-US" baseline="0" dirty="0"/>
          </a:p>
          <a:p>
            <a:r>
              <a:rPr lang="en-US" baseline="0" dirty="0"/>
              <a:t>He’d had </a:t>
            </a:r>
            <a:r>
              <a:rPr lang="en-US" baseline="0" dirty="0" err="1"/>
              <a:t>shorttimers</a:t>
            </a:r>
            <a:r>
              <a:rPr lang="en-US" baseline="0" dirty="0"/>
              <a:t> for a while…. He let his culture slip and he really wasn’t getting the result we wanted.  So Jessie steps in and she is this beautiful smart ambitious woman with a ton of personal power…. Everyone loved her and loved </a:t>
            </a:r>
            <a:r>
              <a:rPr lang="en-US" baseline="0" dirty="0" err="1"/>
              <a:t>woking</a:t>
            </a:r>
            <a:r>
              <a:rPr lang="en-US" baseline="0" dirty="0"/>
              <a:t> with and for her.  She was so excited to create a strong team and prove that her location could achieve all of our business goals.    She created the WOLF PACK….. And they killed it!!! </a:t>
            </a:r>
          </a:p>
          <a:p>
            <a:endParaRPr lang="en-US" baseline="0" dirty="0"/>
          </a:p>
          <a:p>
            <a:r>
              <a:rPr lang="en-US" baseline="0" dirty="0"/>
              <a:t>Work 40-45 hours a week</a:t>
            </a:r>
          </a:p>
          <a:p>
            <a:r>
              <a:rPr lang="en-US" baseline="0" dirty="0"/>
              <a:t>Post Schedule on the Office Door so people knew when she planned to be there</a:t>
            </a:r>
          </a:p>
          <a:p>
            <a:r>
              <a:rPr lang="en-US" baseline="0" dirty="0"/>
              <a:t>Eliminate all triangulation from the building</a:t>
            </a:r>
          </a:p>
          <a:p>
            <a:r>
              <a:rPr lang="en-US" baseline="0" dirty="0"/>
              <a:t>Document all employee issues…..</a:t>
            </a:r>
          </a:p>
          <a:p>
            <a:endParaRPr lang="en-US" baseline="0" dirty="0"/>
          </a:p>
          <a:p>
            <a:r>
              <a:rPr lang="en-US" baseline="0" dirty="0"/>
              <a:t>6 Months ago Jessie fell in love, got a </a:t>
            </a:r>
            <a:r>
              <a:rPr lang="en-US" baseline="0" dirty="0" err="1"/>
              <a:t>Mastif</a:t>
            </a:r>
            <a:r>
              <a:rPr lang="en-US" baseline="0" dirty="0"/>
              <a:t> dog who needed to be taken out for a walk every afternoon, and had a sister who was really suffering with anxiety…. </a:t>
            </a:r>
          </a:p>
          <a:p>
            <a:endParaRPr lang="en-US" baseline="0" dirty="0"/>
          </a:p>
          <a:p>
            <a:r>
              <a:rPr lang="en-US" baseline="0" dirty="0"/>
              <a:t>She started relying on her management support team to cover for her…. The location continued to get an amazing business result but morale started slipping…… the shadow side of loyalty kept our senior leadership team unaware that her work ethic was slipping—her team protected her.  And she had a problem employee…. One who having marriage problems was coming to work </a:t>
            </a:r>
            <a:r>
              <a:rPr lang="en-US" baseline="0" dirty="0" err="1"/>
              <a:t>oveerlyu</a:t>
            </a:r>
            <a:r>
              <a:rPr lang="en-US" baseline="0" dirty="0"/>
              <a:t> emotional, who was having serious </a:t>
            </a:r>
            <a:r>
              <a:rPr lang="en-US" baseline="0" dirty="0" err="1"/>
              <a:t>coflicts</a:t>
            </a:r>
            <a:r>
              <a:rPr lang="en-US" baseline="0" dirty="0"/>
              <a:t> at work with team embers.  After a particularly bad shift the GM decided she was going to terminate employment… she felt like she had given</a:t>
            </a:r>
          </a:p>
          <a:p>
            <a:r>
              <a:rPr lang="en-US" baseline="0" dirty="0"/>
              <a:t> enough feedback to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BCC3FDB8-CB5C-46B2-9F41-28261299A30E}" type="slidenum">
              <a:rPr lang="en-US" smtClean="0"/>
              <a:t>18</a:t>
            </a:fld>
            <a:endParaRPr lang="en-US" dirty="0"/>
          </a:p>
        </p:txBody>
      </p:sp>
    </p:spTree>
    <p:extLst>
      <p:ext uri="{BB962C8B-B14F-4D97-AF65-F5344CB8AC3E}">
        <p14:creationId xmlns:p14="http://schemas.microsoft.com/office/powerpoint/2010/main" val="9808247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that story of origin… RUI,</a:t>
            </a:r>
            <a:r>
              <a:rPr lang="en-US" baseline="0" dirty="0"/>
              <a:t> Jacque getting roped in…. Success… me getting roped in Success… Then copies of copies…. And getting to go to school and learning the theory of why what we did intuitively worked and how we needed to build the culture with intention so that we could predictably repeat what we had done twice… and that we could teach others how to do it and hold them account able to thinks like integrity, quality, growth, passion, fun, and responsibility….because we defined it!  We created a compass with our mission statement so that when things got rough and they do get rough we can go to our values and mission and let them guide the way to the best decisions for our organization and family.</a:t>
            </a:r>
          </a:p>
          <a:p>
            <a:endParaRPr lang="en-US" dirty="0"/>
          </a:p>
          <a:p>
            <a:endParaRPr lang="en-US" dirty="0"/>
          </a:p>
          <a:p>
            <a:r>
              <a:rPr lang="en-US" dirty="0"/>
              <a:t>This is the foundation for EVERYTHING…. Your food, your environment, the people you hire, how</a:t>
            </a:r>
            <a:r>
              <a:rPr lang="en-US" baseline="0" dirty="0"/>
              <a:t> you manage and lead them, and the people you will end up serving in the community.</a:t>
            </a:r>
          </a:p>
          <a:p>
            <a:endParaRPr lang="en-US" dirty="0"/>
          </a:p>
          <a:p>
            <a:r>
              <a:rPr lang="en-US" dirty="0"/>
              <a:t>Whether you have been intentional about</a:t>
            </a:r>
            <a:r>
              <a:rPr lang="en-US" baseline="0" dirty="0"/>
              <a:t> creating your working culture or not… you have a culture.  Generally takes on the personality of the strongest leader…. All the good and all the not so good.</a:t>
            </a:r>
          </a:p>
          <a:p>
            <a:endParaRPr lang="en-US" baseline="0" dirty="0"/>
          </a:p>
          <a:p>
            <a:r>
              <a:rPr lang="en-US" baseline="0" dirty="0"/>
              <a:t>So important to be aware of what the culture is</a:t>
            </a:r>
          </a:p>
          <a:p>
            <a:pPr marL="342900" indent="-342900">
              <a:buFont typeface="+mj-lt"/>
              <a:buAutoNum type="arabicPeriod"/>
            </a:pPr>
            <a:r>
              <a:rPr lang="en-US" sz="1200" b="1" dirty="0"/>
              <a:t>Be intentional:  </a:t>
            </a:r>
            <a:r>
              <a:rPr lang="en-US" sz="1200" dirty="0"/>
              <a:t>Create the culture you want.  Define it though values, guiding principles, a compelling mission, and a clear vision.  Acknowledge where you are strong and successful… and where you aren’t.  And fix what isn’t serving the mission.</a:t>
            </a:r>
          </a:p>
          <a:p>
            <a:pPr marL="342900" indent="-342900">
              <a:buFont typeface="+mj-lt"/>
              <a:buAutoNum type="arabicPeriod"/>
            </a:pPr>
            <a:r>
              <a:rPr lang="en-US" sz="1200" b="1" dirty="0"/>
              <a:t>Hire only the very best:  </a:t>
            </a:r>
            <a:r>
              <a:rPr lang="en-US" sz="1200" dirty="0"/>
              <a:t>Make sure the values of your team match the values of your business.</a:t>
            </a:r>
          </a:p>
          <a:p>
            <a:pPr marL="342900" indent="-342900">
              <a:buFont typeface="+mj-lt"/>
              <a:buAutoNum type="arabicPeriod"/>
            </a:pPr>
            <a:r>
              <a:rPr lang="en-US" sz="1200" b="1" dirty="0"/>
              <a:t>Good Business Systems:  </a:t>
            </a:r>
            <a:r>
              <a:rPr lang="en-US" sz="1200" dirty="0"/>
              <a:t>Keep honest people honest.  Keep Score!</a:t>
            </a:r>
          </a:p>
          <a:p>
            <a:pPr marL="342900" indent="-342900">
              <a:buFont typeface="+mj-lt"/>
              <a:buAutoNum type="arabicPeriod"/>
            </a:pPr>
            <a:r>
              <a:rPr lang="en-US" sz="1200" b="1" dirty="0"/>
              <a:t>Clear Expectations and Great Training!!</a:t>
            </a:r>
          </a:p>
          <a:p>
            <a:pPr marL="342900" indent="-342900">
              <a:buFont typeface="+mj-lt"/>
              <a:buAutoNum type="arabicPeriod"/>
            </a:pPr>
            <a:r>
              <a:rPr lang="en-US" sz="1200" b="1" dirty="0"/>
              <a:t>Strong Effective Leadership:  </a:t>
            </a:r>
            <a:r>
              <a:rPr lang="en-US" sz="1200" dirty="0"/>
              <a:t>Provide 1-4,  Gratitude--Great leaders give all the credit to their team for success and take all the blame for failure.  Lead by example and you with have a successful business and a GREAT WORKING CULTURE!!</a:t>
            </a:r>
          </a:p>
          <a:p>
            <a:endParaRPr lang="en-US" dirty="0"/>
          </a:p>
        </p:txBody>
      </p:sp>
      <p:sp>
        <p:nvSpPr>
          <p:cNvPr id="4" name="Slide Number Placeholder 3"/>
          <p:cNvSpPr>
            <a:spLocks noGrp="1"/>
          </p:cNvSpPr>
          <p:nvPr>
            <p:ph type="sldNum" sz="quarter" idx="10"/>
          </p:nvPr>
        </p:nvSpPr>
        <p:spPr/>
        <p:txBody>
          <a:bodyPr/>
          <a:lstStyle/>
          <a:p>
            <a:fld id="{BCC3FDB8-CB5C-46B2-9F41-28261299A30E}" type="slidenum">
              <a:rPr lang="en-US" smtClean="0"/>
              <a:t>19</a:t>
            </a:fld>
            <a:endParaRPr lang="en-US" dirty="0"/>
          </a:p>
        </p:txBody>
      </p:sp>
    </p:spTree>
    <p:extLst>
      <p:ext uri="{BB962C8B-B14F-4D97-AF65-F5344CB8AC3E}">
        <p14:creationId xmlns:p14="http://schemas.microsoft.com/office/powerpoint/2010/main" val="11482772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r>
              <a:rPr lang="en-US" dirty="0"/>
              <a:t>Welcome!!</a:t>
            </a:r>
            <a:r>
              <a:rPr lang="en-US" baseline="0" dirty="0"/>
              <a:t>  Thanks for joining me for this conversation on building vibrant working cultures and increasing your profits.  </a:t>
            </a:r>
          </a:p>
          <a:p>
            <a:pPr defTabSz="924916">
              <a:defRPr/>
            </a:pPr>
            <a:r>
              <a:rPr lang="en-US" baseline="0" dirty="0"/>
              <a:t>Everybody having a blast at the Expo?!?</a:t>
            </a:r>
          </a:p>
          <a:p>
            <a:pPr defTabSz="924916">
              <a:defRPr/>
            </a:pPr>
            <a:endParaRPr lang="en-US" baseline="0" dirty="0"/>
          </a:p>
          <a:p>
            <a:pPr defTabSz="924916">
              <a:defRPr/>
            </a:pPr>
            <a:r>
              <a:rPr lang="en-US" baseline="0" dirty="0"/>
              <a:t>So I wanted to talk for just a moment why I am qualified to talk about this important topic especially as it is applied to restaurants and pizzerias in particular….  </a:t>
            </a:r>
          </a:p>
          <a:p>
            <a:pPr marL="628650" marR="0" lvl="1" indent="-171450" algn="l" defTabSz="9249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Restaurant Business for 34 years:  </a:t>
            </a:r>
            <a:r>
              <a:rPr lang="en-US" dirty="0"/>
              <a:t>Family Business</a:t>
            </a:r>
            <a:endParaRPr lang="en-US" baseline="0" dirty="0"/>
          </a:p>
          <a:p>
            <a:pPr marL="628650" lvl="1" indent="-171450" defTabSz="924916">
              <a:buFont typeface="Arial" panose="020B0604020202020204" pitchFamily="34" charset="0"/>
              <a:buChar char="•"/>
              <a:defRPr/>
            </a:pPr>
            <a:r>
              <a:rPr lang="en-US" baseline="0" dirty="0"/>
              <a:t>Education</a:t>
            </a:r>
          </a:p>
          <a:p>
            <a:pPr marL="628650" lvl="1" indent="-171450" defTabSz="924916">
              <a:buFont typeface="Arial" panose="020B0604020202020204" pitchFamily="34" charset="0"/>
              <a:buChar char="•"/>
              <a:defRPr/>
            </a:pPr>
            <a:r>
              <a:rPr lang="en-US" baseline="0" dirty="0"/>
              <a:t>Evolution</a:t>
            </a:r>
          </a:p>
          <a:p>
            <a:pPr marL="628650" lvl="1" indent="-171450" defTabSz="924916">
              <a:buFont typeface="Arial" panose="020B0604020202020204" pitchFamily="34" charset="0"/>
              <a:buChar char="•"/>
              <a:defRPr/>
            </a:pPr>
            <a:r>
              <a:rPr lang="en-US" baseline="0" dirty="0"/>
              <a:t>Current Work:  Farrelli’s and Boys &amp; Girls</a:t>
            </a:r>
          </a:p>
          <a:p>
            <a:pPr defTabSz="924916">
              <a:defRPr/>
            </a:pPr>
            <a:endParaRPr lang="en-US" baseline="0" dirty="0"/>
          </a:p>
          <a:p>
            <a:pPr defTabSz="924916">
              <a:defRPr/>
            </a:pPr>
            <a:r>
              <a:rPr lang="en-US" dirty="0"/>
              <a:t>My</a:t>
            </a:r>
            <a:r>
              <a:rPr lang="en-US" baseline="0" dirty="0"/>
              <a:t> passion is for seeing the best in people and helping them find the perfect place…  helping them create A VSION FOR THEIR FUTURE… FARRELLI’S FUTURE AND THEN MAKING THAT COME TRUE.</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BCC3FDB8-CB5C-46B2-9F41-28261299A30E}" type="slidenum">
              <a:rPr lang="en-US" smtClean="0"/>
              <a:t>2</a:t>
            </a:fld>
            <a:endParaRPr lang="en-US" dirty="0"/>
          </a:p>
        </p:txBody>
      </p:sp>
    </p:spTree>
    <p:extLst>
      <p:ext uri="{BB962C8B-B14F-4D97-AF65-F5344CB8AC3E}">
        <p14:creationId xmlns:p14="http://schemas.microsoft.com/office/powerpoint/2010/main" val="23200312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a show of hands how many people here have very specific job descriptions and expectations detailed for</a:t>
            </a:r>
            <a:r>
              <a:rPr lang="en-US" baseline="0" dirty="0"/>
              <a:t> all positions?</a:t>
            </a:r>
            <a:endParaRPr lang="en-US" dirty="0"/>
          </a:p>
          <a:p>
            <a:endParaRPr lang="en-US" dirty="0"/>
          </a:p>
          <a:p>
            <a:r>
              <a:rPr lang="en-US" dirty="0"/>
              <a:t>To hold people accountable you have to first have set standards by which to hold them accountable and these must be written and clearly communicated.</a:t>
            </a:r>
            <a:r>
              <a:rPr lang="en-US" baseline="0" dirty="0"/>
              <a:t>  </a:t>
            </a:r>
          </a:p>
          <a:p>
            <a:endParaRPr lang="en-US" baseline="0" dirty="0"/>
          </a:p>
          <a:p>
            <a:pPr marL="118872" indent="0">
              <a:buNone/>
            </a:pPr>
            <a:r>
              <a:rPr lang="en-US" sz="1200" b="1" kern="1200" dirty="0">
                <a:solidFill>
                  <a:schemeClr val="tx1"/>
                </a:solidFill>
                <a:latin typeface="+mn-lt"/>
                <a:ea typeface="+mn-ea"/>
                <a:cs typeface="+mn-cs"/>
              </a:rPr>
              <a:t>Job Descriptions:  Specific  and Detailed including compensation.</a:t>
            </a:r>
          </a:p>
          <a:p>
            <a:pPr>
              <a:spcBef>
                <a:spcPts val="500"/>
              </a:spcBef>
              <a:spcAft>
                <a:spcPts val="1000"/>
              </a:spcAft>
            </a:pPr>
            <a:r>
              <a:rPr lang="en-US" sz="1200" kern="1200" dirty="0">
                <a:solidFill>
                  <a:schemeClr val="tx1"/>
                </a:solidFill>
                <a:latin typeface="+mn-lt"/>
                <a:ea typeface="+mn-ea"/>
                <a:cs typeface="+mn-cs"/>
              </a:rPr>
              <a:t>Managers:  General Manager, Kitchen Manager, Supervisors, Leads</a:t>
            </a:r>
          </a:p>
          <a:p>
            <a:pPr>
              <a:spcBef>
                <a:spcPts val="500"/>
              </a:spcBef>
              <a:spcAft>
                <a:spcPts val="1000"/>
              </a:spcAft>
            </a:pPr>
            <a:r>
              <a:rPr lang="en-US" sz="1200" kern="1200" dirty="0">
                <a:solidFill>
                  <a:schemeClr val="tx1"/>
                </a:solidFill>
                <a:latin typeface="+mn-lt"/>
                <a:ea typeface="+mn-ea"/>
                <a:cs typeface="+mn-cs"/>
              </a:rPr>
              <a:t>Prep, line cooks, dishwashers</a:t>
            </a:r>
          </a:p>
          <a:p>
            <a:pPr>
              <a:spcBef>
                <a:spcPts val="500"/>
              </a:spcBef>
              <a:spcAft>
                <a:spcPts val="1000"/>
              </a:spcAft>
            </a:pPr>
            <a:r>
              <a:rPr lang="en-US" sz="1200" kern="1200" dirty="0">
                <a:solidFill>
                  <a:schemeClr val="tx1"/>
                </a:solidFill>
                <a:latin typeface="+mn-lt"/>
                <a:ea typeface="+mn-ea"/>
                <a:cs typeface="+mn-cs"/>
              </a:rPr>
              <a:t>Host, busser, server, bartender, cocktails</a:t>
            </a:r>
          </a:p>
          <a:p>
            <a:endParaRPr lang="en-US" baseline="0" dirty="0"/>
          </a:p>
          <a:p>
            <a:endParaRPr lang="en-US" baseline="0" dirty="0"/>
          </a:p>
          <a:p>
            <a:r>
              <a:rPr lang="en-US" baseline="0" dirty="0"/>
              <a:t>A well run restaurant is a high functioning team with 2-3 sub teams that must all work seamlessly together…  Kitchen, Dining Room, Delivery Drivers, and Bar (if you have one)..  Nothing will bring a Friday night to a screeching halt is a break down in any one place within the team.  So know who is supposed to be doing what is critical.</a:t>
            </a:r>
          </a:p>
          <a:p>
            <a:endParaRPr lang="en-US" dirty="0"/>
          </a:p>
        </p:txBody>
      </p:sp>
      <p:sp>
        <p:nvSpPr>
          <p:cNvPr id="4" name="Slide Number Placeholder 3"/>
          <p:cNvSpPr>
            <a:spLocks noGrp="1"/>
          </p:cNvSpPr>
          <p:nvPr>
            <p:ph type="sldNum" sz="quarter" idx="10"/>
          </p:nvPr>
        </p:nvSpPr>
        <p:spPr/>
        <p:txBody>
          <a:bodyPr/>
          <a:lstStyle/>
          <a:p>
            <a:fld id="{BCC3FDB8-CB5C-46B2-9F41-28261299A30E}" type="slidenum">
              <a:rPr lang="en-US" smtClean="0"/>
              <a:t>21</a:t>
            </a:fld>
            <a:endParaRPr lang="en-US" dirty="0"/>
          </a:p>
        </p:txBody>
      </p:sp>
    </p:spTree>
    <p:extLst>
      <p:ext uri="{BB962C8B-B14F-4D97-AF65-F5344CB8AC3E}">
        <p14:creationId xmlns:p14="http://schemas.microsoft.com/office/powerpoint/2010/main" val="791415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Bring a copy of job descriptions.  To show them as examples</a:t>
            </a:r>
          </a:p>
          <a:p>
            <a:endParaRPr lang="en-US" dirty="0"/>
          </a:p>
        </p:txBody>
      </p:sp>
      <p:sp>
        <p:nvSpPr>
          <p:cNvPr id="4" name="Slide Number Placeholder 3"/>
          <p:cNvSpPr>
            <a:spLocks noGrp="1"/>
          </p:cNvSpPr>
          <p:nvPr>
            <p:ph type="sldNum" sz="quarter" idx="10"/>
          </p:nvPr>
        </p:nvSpPr>
        <p:spPr/>
        <p:txBody>
          <a:bodyPr/>
          <a:lstStyle/>
          <a:p>
            <a:fld id="{BCC3FDB8-CB5C-46B2-9F41-28261299A30E}" type="slidenum">
              <a:rPr lang="en-US" smtClean="0"/>
              <a:t>22</a:t>
            </a:fld>
            <a:endParaRPr lang="en-US" dirty="0"/>
          </a:p>
        </p:txBody>
      </p:sp>
    </p:spTree>
    <p:extLst>
      <p:ext uri="{BB962C8B-B14F-4D97-AF65-F5344CB8AC3E}">
        <p14:creationId xmlns:p14="http://schemas.microsoft.com/office/powerpoint/2010/main" val="23747683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C3FDB8-CB5C-46B2-9F41-28261299A30E}" type="slidenum">
              <a:rPr lang="en-US" smtClean="0"/>
              <a:t>23</a:t>
            </a:fld>
            <a:endParaRPr lang="en-US" dirty="0"/>
          </a:p>
        </p:txBody>
      </p:sp>
    </p:spTree>
    <p:extLst>
      <p:ext uri="{BB962C8B-B14F-4D97-AF65-F5344CB8AC3E}">
        <p14:creationId xmlns:p14="http://schemas.microsoft.com/office/powerpoint/2010/main" val="8675997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500"/>
              </a:spcBef>
              <a:spcAft>
                <a:spcPts val="1000"/>
              </a:spcAft>
            </a:pPr>
            <a:r>
              <a:rPr lang="en-US" sz="1200" kern="1200" dirty="0">
                <a:solidFill>
                  <a:schemeClr val="tx1"/>
                </a:solidFill>
                <a:latin typeface="+mn-lt"/>
                <a:ea typeface="+mn-ea"/>
                <a:cs typeface="+mn-cs"/>
              </a:rPr>
              <a:t>PEOPLE</a:t>
            </a:r>
            <a:r>
              <a:rPr lang="en-US" sz="1200" kern="1200" baseline="0" dirty="0">
                <a:solidFill>
                  <a:schemeClr val="tx1"/>
                </a:solidFill>
                <a:latin typeface="+mn-lt"/>
                <a:ea typeface="+mn-ea"/>
                <a:cs typeface="+mn-cs"/>
              </a:rPr>
              <a:t> EARN THEIR TERMINIATION WITH FARRELLI’S</a:t>
            </a:r>
            <a:endParaRPr lang="en-US" sz="1200" kern="1200" dirty="0">
              <a:solidFill>
                <a:schemeClr val="tx1"/>
              </a:solidFill>
              <a:latin typeface="+mn-lt"/>
              <a:ea typeface="+mn-ea"/>
              <a:cs typeface="+mn-cs"/>
            </a:endParaRPr>
          </a:p>
          <a:p>
            <a:pPr>
              <a:spcBef>
                <a:spcPts val="500"/>
              </a:spcBef>
              <a:spcAft>
                <a:spcPts val="1000"/>
              </a:spcAft>
            </a:pPr>
            <a:endParaRPr lang="en-US" sz="1200" kern="1200" dirty="0">
              <a:solidFill>
                <a:schemeClr val="tx1"/>
              </a:solidFill>
              <a:latin typeface="+mn-lt"/>
              <a:ea typeface="+mn-ea"/>
              <a:cs typeface="+mn-cs"/>
            </a:endParaRPr>
          </a:p>
          <a:p>
            <a:pPr>
              <a:spcBef>
                <a:spcPts val="500"/>
              </a:spcBef>
              <a:spcAft>
                <a:spcPts val="1000"/>
              </a:spcAft>
            </a:pPr>
            <a:r>
              <a:rPr lang="en-US" sz="1200" kern="1200" dirty="0">
                <a:solidFill>
                  <a:schemeClr val="tx1"/>
                </a:solidFill>
                <a:latin typeface="+mn-lt"/>
                <a:ea typeface="+mn-ea"/>
                <a:cs typeface="+mn-cs"/>
              </a:rPr>
              <a:t>Pattern of Management</a:t>
            </a:r>
          </a:p>
          <a:p>
            <a:pPr>
              <a:spcBef>
                <a:spcPts val="500"/>
              </a:spcBef>
              <a:spcAft>
                <a:spcPts val="1000"/>
              </a:spcAft>
            </a:pPr>
            <a:r>
              <a:rPr lang="en-US" sz="1200" kern="1200" dirty="0">
                <a:solidFill>
                  <a:schemeClr val="tx1"/>
                </a:solidFill>
                <a:latin typeface="+mn-lt"/>
                <a:ea typeface="+mn-ea"/>
                <a:cs typeface="+mn-cs"/>
              </a:rPr>
              <a:t>Attainable Goals:  Labor, Paper, Food, Liquor, Beer, Wine</a:t>
            </a:r>
          </a:p>
          <a:p>
            <a:pPr>
              <a:spcBef>
                <a:spcPts val="500"/>
              </a:spcBef>
              <a:spcAft>
                <a:spcPts val="1000"/>
              </a:spcAft>
            </a:pPr>
            <a:r>
              <a:rPr lang="en-US" sz="1200" kern="1200" dirty="0">
                <a:solidFill>
                  <a:schemeClr val="tx1"/>
                </a:solidFill>
                <a:latin typeface="+mn-lt"/>
                <a:ea typeface="+mn-ea"/>
                <a:cs typeface="+mn-cs"/>
              </a:rPr>
              <a:t>Reliable Sales Forecasts</a:t>
            </a:r>
          </a:p>
          <a:p>
            <a:pPr>
              <a:spcBef>
                <a:spcPts val="500"/>
              </a:spcBef>
              <a:spcAft>
                <a:spcPts val="1000"/>
              </a:spcAft>
            </a:pPr>
            <a:r>
              <a:rPr lang="en-US" sz="1200" kern="1200" dirty="0">
                <a:solidFill>
                  <a:schemeClr val="tx1"/>
                </a:solidFill>
                <a:latin typeface="+mn-lt"/>
                <a:ea typeface="+mn-ea"/>
                <a:cs typeface="+mn-cs"/>
              </a:rPr>
              <a:t>Working Culture</a:t>
            </a:r>
          </a:p>
          <a:p>
            <a:pPr>
              <a:spcBef>
                <a:spcPts val="500"/>
              </a:spcBef>
              <a:spcAft>
                <a:spcPts val="1000"/>
              </a:spcAft>
            </a:pPr>
            <a:r>
              <a:rPr lang="en-US" sz="1200" kern="1200" dirty="0">
                <a:solidFill>
                  <a:schemeClr val="tx1"/>
                </a:solidFill>
                <a:latin typeface="+mn-lt"/>
                <a:ea typeface="+mn-ea"/>
                <a:cs typeface="+mn-cs"/>
              </a:rPr>
              <a:t>Side Work Lists</a:t>
            </a:r>
          </a:p>
          <a:p>
            <a:pPr>
              <a:spcBef>
                <a:spcPts val="500"/>
              </a:spcBef>
              <a:spcAft>
                <a:spcPts val="1000"/>
              </a:spcAft>
            </a:pPr>
            <a:r>
              <a:rPr lang="en-US" sz="1200" kern="1200" dirty="0">
                <a:solidFill>
                  <a:schemeClr val="tx1"/>
                </a:solidFill>
                <a:latin typeface="+mn-lt"/>
                <a:ea typeface="+mn-ea"/>
                <a:cs typeface="+mn-cs"/>
              </a:rPr>
              <a:t>Kitchen Timings</a:t>
            </a:r>
          </a:p>
          <a:p>
            <a:pPr>
              <a:spcBef>
                <a:spcPts val="500"/>
              </a:spcBef>
              <a:spcAft>
                <a:spcPts val="1000"/>
              </a:spcAft>
            </a:pPr>
            <a:r>
              <a:rPr lang="en-US" sz="1200" kern="1200" dirty="0">
                <a:solidFill>
                  <a:schemeClr val="tx1"/>
                </a:solidFill>
                <a:latin typeface="+mn-lt"/>
                <a:ea typeface="+mn-ea"/>
                <a:cs typeface="+mn-cs"/>
              </a:rPr>
              <a:t>Server Sequence</a:t>
            </a:r>
          </a:p>
          <a:p>
            <a:pPr>
              <a:spcBef>
                <a:spcPts val="500"/>
              </a:spcBef>
              <a:spcAft>
                <a:spcPts val="1000"/>
              </a:spcAft>
            </a:pPr>
            <a:r>
              <a:rPr lang="en-US" sz="1200" kern="1200" dirty="0">
                <a:solidFill>
                  <a:schemeClr val="tx1"/>
                </a:solidFill>
                <a:latin typeface="+mn-lt"/>
                <a:ea typeface="+mn-ea"/>
                <a:cs typeface="+mn-cs"/>
              </a:rPr>
              <a:t>Incentives</a:t>
            </a:r>
            <a:r>
              <a:rPr lang="en-US" sz="1200" kern="1200" baseline="0" dirty="0">
                <a:solidFill>
                  <a:schemeClr val="tx1"/>
                </a:solidFill>
                <a:latin typeface="+mn-lt"/>
                <a:ea typeface="+mn-ea"/>
                <a:cs typeface="+mn-cs"/>
              </a:rPr>
              <a:t> &amp; Discipline</a:t>
            </a:r>
            <a:endParaRPr lang="en-US"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CC3FDB8-CB5C-46B2-9F41-28261299A30E}" type="slidenum">
              <a:rPr lang="en-US" smtClean="0"/>
              <a:t>24</a:t>
            </a:fld>
            <a:endParaRPr lang="en-US" dirty="0"/>
          </a:p>
        </p:txBody>
      </p:sp>
    </p:spTree>
    <p:extLst>
      <p:ext uri="{BB962C8B-B14F-4D97-AF65-F5344CB8AC3E}">
        <p14:creationId xmlns:p14="http://schemas.microsoft.com/office/powerpoint/2010/main" val="16621578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C3FDB8-CB5C-46B2-9F41-28261299A30E}" type="slidenum">
              <a:rPr lang="en-US" smtClean="0"/>
              <a:t>25</a:t>
            </a:fld>
            <a:endParaRPr lang="en-US" dirty="0"/>
          </a:p>
        </p:txBody>
      </p:sp>
    </p:spTree>
    <p:extLst>
      <p:ext uri="{BB962C8B-B14F-4D97-AF65-F5344CB8AC3E}">
        <p14:creationId xmlns:p14="http://schemas.microsoft.com/office/powerpoint/2010/main" val="16905083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Clarrissa</a:t>
            </a:r>
            <a:r>
              <a:rPr lang="en-US" dirty="0"/>
              <a:t> </a:t>
            </a:r>
            <a:r>
              <a:rPr lang="en-US" dirty="0" err="1"/>
              <a:t>Pinkola</a:t>
            </a:r>
            <a:r>
              <a:rPr lang="en-US" dirty="0"/>
              <a:t> Estes… PhD  Dangerous Old Women</a:t>
            </a:r>
          </a:p>
          <a:p>
            <a:endParaRPr lang="en-US" dirty="0"/>
          </a:p>
          <a:p>
            <a:r>
              <a:rPr lang="en-US" dirty="0"/>
              <a:t>Eccentricity is a sign of a gifted person….  Normal is the enemy of exceptional</a:t>
            </a:r>
          </a:p>
          <a:p>
            <a:endParaRPr lang="en-US" dirty="0"/>
          </a:p>
          <a:p>
            <a:r>
              <a:rPr lang="en-US" dirty="0"/>
              <a:t>Working ON your business instead of IN your business</a:t>
            </a:r>
          </a:p>
          <a:p>
            <a:endParaRPr lang="en-US" dirty="0"/>
          </a:p>
          <a:p>
            <a:endParaRPr lang="en-US" dirty="0"/>
          </a:p>
        </p:txBody>
      </p:sp>
      <p:sp>
        <p:nvSpPr>
          <p:cNvPr id="4" name="Slide Number Placeholder 3"/>
          <p:cNvSpPr>
            <a:spLocks noGrp="1"/>
          </p:cNvSpPr>
          <p:nvPr>
            <p:ph type="sldNum" sz="quarter" idx="10"/>
          </p:nvPr>
        </p:nvSpPr>
        <p:spPr/>
        <p:txBody>
          <a:bodyPr/>
          <a:lstStyle/>
          <a:p>
            <a:fld id="{BCC3FDB8-CB5C-46B2-9F41-28261299A30E}" type="slidenum">
              <a:rPr lang="en-US" smtClean="0"/>
              <a:t>26</a:t>
            </a:fld>
            <a:endParaRPr lang="en-US" dirty="0"/>
          </a:p>
        </p:txBody>
      </p:sp>
    </p:spTree>
    <p:extLst>
      <p:ext uri="{BB962C8B-B14F-4D97-AF65-F5344CB8AC3E}">
        <p14:creationId xmlns:p14="http://schemas.microsoft.com/office/powerpoint/2010/main" val="32829429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that James Text message story…</a:t>
            </a:r>
          </a:p>
          <a:p>
            <a:endParaRPr lang="en-US" dirty="0"/>
          </a:p>
          <a:p>
            <a:r>
              <a:rPr lang="en-US" dirty="0"/>
              <a:t>How many times across the line between server and cook do we have conflict.  It is the most common frustrating dynamic that can ruin a fun busy night and tip everyone over…. Especially if you have people with anger issues!!</a:t>
            </a:r>
          </a:p>
          <a:p>
            <a:endParaRPr lang="en-US" dirty="0"/>
          </a:p>
          <a:p>
            <a:endParaRPr lang="en-US" dirty="0"/>
          </a:p>
          <a:p>
            <a:r>
              <a:rPr lang="en-US" dirty="0"/>
              <a:t>So the Lead Pizza Maker yells…. Hey, Ann the window is full… get your servers to get this food out of the window!!!  His intentions are to achieve ticket times and make sure our guests get their pizza at it’s best…. Hot out of the window.</a:t>
            </a:r>
          </a:p>
          <a:p>
            <a:endParaRPr lang="en-US" dirty="0"/>
          </a:p>
          <a:p>
            <a:r>
              <a:rPr lang="en-US" dirty="0"/>
              <a:t>The observation I make is that Mike is moving really fast, sweating and yelling….and has what I would call a really intense look with his brow all furrowed and eyes squinting.  the Meaning I make is he is mad at me… he thinks I am incompetent at running the floor and he is unreasonable and mean.</a:t>
            </a:r>
          </a:p>
          <a:p>
            <a:endParaRPr lang="en-US" dirty="0"/>
          </a:p>
          <a:p>
            <a:r>
              <a:rPr lang="en-US" dirty="0"/>
              <a:t>What he observes is me rolling my eyes and </a:t>
            </a:r>
            <a:r>
              <a:rPr lang="en-US" dirty="0" err="1"/>
              <a:t>hussling</a:t>
            </a:r>
            <a:r>
              <a:rPr lang="en-US" dirty="0"/>
              <a:t> to get food out of the window. </a:t>
            </a:r>
          </a:p>
          <a:p>
            <a:endParaRPr lang="en-US" dirty="0"/>
          </a:p>
          <a:p>
            <a:r>
              <a:rPr lang="en-US" dirty="0"/>
              <a:t>The impact is that I am mad that he would dare to yell at me…. My feelings are hurt and I can’t wait to unload on someone anyone about what a jerk he is!</a:t>
            </a:r>
          </a:p>
          <a:p>
            <a:endParaRPr lang="en-US" dirty="0"/>
          </a:p>
          <a:p>
            <a:endParaRPr lang="en-US" dirty="0"/>
          </a:p>
        </p:txBody>
      </p:sp>
      <p:sp>
        <p:nvSpPr>
          <p:cNvPr id="4" name="Slide Number Placeholder 3"/>
          <p:cNvSpPr>
            <a:spLocks noGrp="1"/>
          </p:cNvSpPr>
          <p:nvPr>
            <p:ph type="sldNum" sz="quarter" idx="10"/>
          </p:nvPr>
        </p:nvSpPr>
        <p:spPr/>
        <p:txBody>
          <a:bodyPr/>
          <a:lstStyle/>
          <a:p>
            <a:fld id="{BCC3FDB8-CB5C-46B2-9F41-28261299A30E}" type="slidenum">
              <a:rPr lang="en-US" smtClean="0"/>
              <a:t>27</a:t>
            </a:fld>
            <a:endParaRPr lang="en-US" dirty="0"/>
          </a:p>
        </p:txBody>
      </p:sp>
    </p:spTree>
    <p:extLst>
      <p:ext uri="{BB962C8B-B14F-4D97-AF65-F5344CB8AC3E}">
        <p14:creationId xmlns:p14="http://schemas.microsoft.com/office/powerpoint/2010/main" val="22286060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r>
              <a:rPr lang="en-US" i="1" dirty="0"/>
              <a:t>The greatest gift you can give to another is taking the time to listen to the other as if they are an honored guest in your home</a:t>
            </a:r>
          </a:p>
          <a:p>
            <a:pPr algn="ctr"/>
            <a:endParaRPr lang="en-US" i="1" dirty="0"/>
          </a:p>
          <a:p>
            <a:pPr algn="l"/>
            <a:r>
              <a:rPr lang="en-US" i="1" dirty="0"/>
              <a:t>Engage in active attentive listening  (eye contact, body language).</a:t>
            </a:r>
            <a:endParaRPr lang="en-US" i="1" dirty="0">
              <a:solidFill>
                <a:schemeClr val="accent1">
                  <a:lumMod val="75000"/>
                </a:schemeClr>
              </a:solidFill>
            </a:endParaRPr>
          </a:p>
          <a:p>
            <a:pPr algn="l"/>
            <a:r>
              <a:rPr lang="en-US" i="1" dirty="0"/>
              <a:t>Ask Clarifying Questions. </a:t>
            </a:r>
          </a:p>
          <a:p>
            <a:pPr algn="l"/>
            <a:r>
              <a:rPr lang="en-US" i="1" dirty="0"/>
              <a:t>Paraphrase. Mirror back to the person how you think thy might be feeling (perception checking).  </a:t>
            </a:r>
          </a:p>
          <a:p>
            <a:pPr algn="l"/>
            <a:r>
              <a:rPr lang="en-US" i="1" dirty="0"/>
              <a:t>Make sure the person knows you have truly heard them.</a:t>
            </a:r>
          </a:p>
          <a:p>
            <a:pPr lvl="1" algn="l"/>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u="sng" dirty="0"/>
              <a:t>Be very clear about what message you want to send and the impact you want to have. </a:t>
            </a:r>
            <a:r>
              <a:rPr lang="en-US" i="1"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Don’t attack a person’s character—share the observable behaviors that you have seen, heard, experienced.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Ask what is going on (only if you really care) and then share the impact of behavior and result or consequences.</a:t>
            </a:r>
          </a:p>
          <a:p>
            <a:pPr lvl="0" algn="l"/>
            <a:endParaRPr lang="en-US" i="1" dirty="0"/>
          </a:p>
          <a:p>
            <a:pPr lvl="1" algn="l"/>
            <a:endParaRPr lang="en-US" dirty="0"/>
          </a:p>
          <a:p>
            <a:endParaRPr lang="en-US" dirty="0"/>
          </a:p>
          <a:p>
            <a:r>
              <a:rPr lang="en-US" dirty="0"/>
              <a:t>This may take time up front that you don’t think you have…. But it will builds the most important thing you can have between people.  TRUST….</a:t>
            </a:r>
          </a:p>
          <a:p>
            <a:endParaRPr lang="en-US" dirty="0"/>
          </a:p>
          <a:p>
            <a:r>
              <a:rPr lang="en-US" dirty="0"/>
              <a:t>A GM</a:t>
            </a:r>
            <a:r>
              <a:rPr lang="en-US" baseline="0" dirty="0"/>
              <a:t> asking for a raise but has not earned it yet…. She was meeting the numbers objectives but had done it more through fear and intimidation that leadership…. The morale in her store was low…. As evidenced by higher turnover than normal for us, people overstepping her to talk to me about her management style and hurt feelings…..  She also had an attitude that every guest was out to GET US vs really sharing a bad experience and needing to be taken care of.</a:t>
            </a:r>
          </a:p>
          <a:p>
            <a:endParaRPr lang="en-US" baseline="0" dirty="0"/>
          </a:p>
          <a:p>
            <a:r>
              <a:rPr lang="en-US" baseline="0" dirty="0"/>
              <a:t>She was doing so many things right…. But again…. In our culture we have to have both the business result accomplished in healthy positive culture that builds and develops people and build loyal guests.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BCC3FDB8-CB5C-46B2-9F41-28261299A30E}" type="slidenum">
              <a:rPr lang="en-US" smtClean="0"/>
              <a:t>28</a:t>
            </a:fld>
            <a:endParaRPr lang="en-US" dirty="0"/>
          </a:p>
        </p:txBody>
      </p:sp>
    </p:spTree>
    <p:extLst>
      <p:ext uri="{BB962C8B-B14F-4D97-AF65-F5344CB8AC3E}">
        <p14:creationId xmlns:p14="http://schemas.microsoft.com/office/powerpoint/2010/main" val="41003871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Back to role clarity when managing friends and family and trying to give feedback!  Making sure that when</a:t>
            </a:r>
            <a:r>
              <a:rPr lang="en-US" baseline="0" dirty="0"/>
              <a:t> you are trying to have a professional conversation you are intentional about your hats… I am not your mom right now I am the director of development or I am the mentor of this store accountable for the results you achieve and …..</a:t>
            </a:r>
          </a:p>
          <a:p>
            <a:pPr lvl="0"/>
            <a:endParaRPr lang="en-US" baseline="0" dirty="0"/>
          </a:p>
          <a:p>
            <a:pPr lvl="0"/>
            <a:r>
              <a:rPr lang="en-US" baseline="0" dirty="0"/>
              <a:t>Helping people manage their anxiety around their identity issues…. </a:t>
            </a:r>
            <a:endParaRPr lang="en-US" dirty="0"/>
          </a:p>
          <a:p>
            <a:pPr lvl="0"/>
            <a:endParaRPr lang="en-US" dirty="0"/>
          </a:p>
          <a:p>
            <a:pPr lvl="0"/>
            <a:r>
              <a:rPr lang="en-US" dirty="0"/>
              <a:t>How often should people be evaluated:  </a:t>
            </a:r>
          </a:p>
          <a:p>
            <a:pPr lvl="0"/>
            <a:endParaRPr lang="en-US" dirty="0"/>
          </a:p>
          <a:p>
            <a:pPr lvl="0"/>
            <a:r>
              <a:rPr lang="en-US" dirty="0"/>
              <a:t>let’s be honest we are all evaluating judging and assessing every single day!  </a:t>
            </a:r>
          </a:p>
          <a:p>
            <a:pPr lvl="0"/>
            <a:endParaRPr lang="en-US" dirty="0"/>
          </a:p>
          <a:p>
            <a:pPr lvl="0"/>
            <a:r>
              <a:rPr lang="en-US" dirty="0"/>
              <a:t>So it’s really a matter of how often do you share those thoughts in a constructive way. </a:t>
            </a:r>
          </a:p>
          <a:p>
            <a:pPr lvl="1"/>
            <a:r>
              <a:rPr lang="en-US" dirty="0"/>
              <a:t>For Example:  (Ug… why did she just roll out of bed and come to work.  </a:t>
            </a:r>
          </a:p>
          <a:p>
            <a:pPr lvl="1"/>
            <a:r>
              <a:rPr lang="en-US" dirty="0"/>
              <a:t>She looks like she doesn’t care at all! But I don’t want to hurt her feelings… </a:t>
            </a:r>
          </a:p>
          <a:p>
            <a:pPr lvl="1"/>
            <a:r>
              <a:rPr lang="en-US" dirty="0"/>
              <a:t>she has to be nice to people all day and I don’t want her to start the shift crying because I was hard on her.)</a:t>
            </a:r>
          </a:p>
          <a:p>
            <a:endParaRPr lang="en-US" dirty="0"/>
          </a:p>
        </p:txBody>
      </p:sp>
      <p:sp>
        <p:nvSpPr>
          <p:cNvPr id="4" name="Slide Number Placeholder 3"/>
          <p:cNvSpPr>
            <a:spLocks noGrp="1"/>
          </p:cNvSpPr>
          <p:nvPr>
            <p:ph type="sldNum" sz="quarter" idx="10"/>
          </p:nvPr>
        </p:nvSpPr>
        <p:spPr/>
        <p:txBody>
          <a:bodyPr/>
          <a:lstStyle/>
          <a:p>
            <a:fld id="{BCC3FDB8-CB5C-46B2-9F41-28261299A30E}" type="slidenum">
              <a:rPr lang="en-US" smtClean="0"/>
              <a:t>30</a:t>
            </a:fld>
            <a:endParaRPr lang="en-US" dirty="0"/>
          </a:p>
        </p:txBody>
      </p:sp>
    </p:spTree>
    <p:extLst>
      <p:ext uri="{BB962C8B-B14F-4D97-AF65-F5344CB8AC3E}">
        <p14:creationId xmlns:p14="http://schemas.microsoft.com/office/powerpoint/2010/main" val="4524492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MIRRORS SHOW US WHAT WE LOOK LIKE NOT WHO WE ARE</a:t>
            </a:r>
          </a:p>
          <a:p>
            <a:pPr lvl="0" algn="l"/>
            <a:endParaRPr lang="en-US" i="1" dirty="0"/>
          </a:p>
          <a:p>
            <a:pPr lvl="0" algn="l"/>
            <a:r>
              <a:rPr lang="en-US" i="1" dirty="0"/>
              <a:t>Self evaluation:  Back to the story about one of locations:  The girl who was having all the problems with the GM and her team.  I needed her to be able to tell me how she had contributed to the problem.  I needed her to hold up the mirror and tell me what she saw in terms of her work and the working relationships she was a part of.</a:t>
            </a:r>
          </a:p>
          <a:p>
            <a:pPr lvl="0" algn="l"/>
            <a:endParaRPr lang="en-US" i="1" dirty="0"/>
          </a:p>
          <a:p>
            <a:pPr lvl="0" algn="l"/>
            <a:r>
              <a:rPr lang="en-US" i="1" dirty="0"/>
              <a:t>She owned her emotional intensity.  Her tendency to take things personally and react in a hostile way.</a:t>
            </a:r>
          </a:p>
          <a:p>
            <a:pPr lvl="0" algn="l"/>
            <a:r>
              <a:rPr lang="en-US" i="1" dirty="0"/>
              <a:t>She owned that she was a part of a click that triangulated.</a:t>
            </a:r>
          </a:p>
          <a:p>
            <a:pPr lvl="0" algn="l"/>
            <a:endParaRPr lang="en-US" i="1" dirty="0"/>
          </a:p>
          <a:p>
            <a:pPr lvl="0" algn="l"/>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Perpetua" panose="02020502060401020303" pitchFamily="18" charset="0"/>
              </a:rPr>
              <a:t>For example:  if the expectation for  is for professional image include uniform and grooming. Standards.  Ask on a scale of 1-5 how they think they are doing.  Same for timeliness, menu knowledge, service sequence, food timings, teamwork… etc.</a:t>
            </a:r>
          </a:p>
          <a:p>
            <a:pPr lvl="0" algn="l"/>
            <a:endParaRPr lang="en-US" i="1" dirty="0"/>
          </a:p>
          <a:p>
            <a:pPr lvl="0" algn="l"/>
            <a:endParaRPr lang="en-US" i="1" dirty="0"/>
          </a:p>
          <a:p>
            <a:pPr lvl="0" algn="l"/>
            <a:endParaRPr lang="en-US" dirty="0"/>
          </a:p>
          <a:p>
            <a:endParaRPr lang="en-US" dirty="0"/>
          </a:p>
        </p:txBody>
      </p:sp>
      <p:sp>
        <p:nvSpPr>
          <p:cNvPr id="4" name="Slide Number Placeholder 3"/>
          <p:cNvSpPr>
            <a:spLocks noGrp="1"/>
          </p:cNvSpPr>
          <p:nvPr>
            <p:ph type="sldNum" sz="quarter" idx="10"/>
          </p:nvPr>
        </p:nvSpPr>
        <p:spPr/>
        <p:txBody>
          <a:bodyPr/>
          <a:lstStyle/>
          <a:p>
            <a:fld id="{BCC3FDB8-CB5C-46B2-9F41-28261299A30E}" type="slidenum">
              <a:rPr lang="en-US" smtClean="0"/>
              <a:t>31</a:t>
            </a:fld>
            <a:endParaRPr lang="en-US" dirty="0"/>
          </a:p>
        </p:txBody>
      </p:sp>
    </p:spTree>
    <p:extLst>
      <p:ext uri="{BB962C8B-B14F-4D97-AF65-F5344CB8AC3E}">
        <p14:creationId xmlns:p14="http://schemas.microsoft.com/office/powerpoint/2010/main" val="12169039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r>
              <a:rPr lang="en-US" dirty="0"/>
              <a:t>Welcome!!</a:t>
            </a:r>
            <a:r>
              <a:rPr lang="en-US" baseline="0" dirty="0"/>
              <a:t>  Thanks for joining me for this conversation on building vibrant working cultures and increasing your profits.  </a:t>
            </a:r>
          </a:p>
          <a:p>
            <a:pPr defTabSz="924916">
              <a:defRPr/>
            </a:pPr>
            <a:r>
              <a:rPr lang="en-US" baseline="0" dirty="0"/>
              <a:t>Everybody having a blast at the Expo?!?</a:t>
            </a:r>
          </a:p>
          <a:p>
            <a:pPr defTabSz="924916">
              <a:defRPr/>
            </a:pPr>
            <a:endParaRPr lang="en-US" baseline="0" dirty="0"/>
          </a:p>
          <a:p>
            <a:pPr defTabSz="924916">
              <a:defRPr/>
            </a:pPr>
            <a:r>
              <a:rPr lang="en-US" baseline="0" dirty="0"/>
              <a:t>So I wanted to talk for just a moment why I am qualified to talk about this important topic especially as it is applied to restaurants and pizzerias in particular….  </a:t>
            </a:r>
          </a:p>
          <a:p>
            <a:pPr marL="628650" marR="0" lvl="1" indent="-171450" algn="l" defTabSz="9249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Restaurant Business for 34 years:  </a:t>
            </a:r>
            <a:r>
              <a:rPr lang="en-US" dirty="0"/>
              <a:t>Family Business</a:t>
            </a:r>
            <a:endParaRPr lang="en-US" baseline="0" dirty="0"/>
          </a:p>
          <a:p>
            <a:pPr marL="628650" lvl="1" indent="-171450" defTabSz="924916">
              <a:buFont typeface="Arial" panose="020B0604020202020204" pitchFamily="34" charset="0"/>
              <a:buChar char="•"/>
              <a:defRPr/>
            </a:pPr>
            <a:r>
              <a:rPr lang="en-US" baseline="0" dirty="0"/>
              <a:t>Education</a:t>
            </a:r>
          </a:p>
          <a:p>
            <a:pPr marL="628650" lvl="1" indent="-171450" defTabSz="924916">
              <a:buFont typeface="Arial" panose="020B0604020202020204" pitchFamily="34" charset="0"/>
              <a:buChar char="•"/>
              <a:defRPr/>
            </a:pPr>
            <a:r>
              <a:rPr lang="en-US" baseline="0" dirty="0"/>
              <a:t>Evolution</a:t>
            </a:r>
          </a:p>
          <a:p>
            <a:pPr marL="628650" lvl="1" indent="-171450" defTabSz="924916">
              <a:buFont typeface="Arial" panose="020B0604020202020204" pitchFamily="34" charset="0"/>
              <a:buChar char="•"/>
              <a:defRPr/>
            </a:pPr>
            <a:r>
              <a:rPr lang="en-US" baseline="0" dirty="0"/>
              <a:t>Current Work:  Farrelli’s and Boys &amp; Girls</a:t>
            </a:r>
          </a:p>
          <a:p>
            <a:pPr defTabSz="924916">
              <a:defRPr/>
            </a:pPr>
            <a:endParaRPr lang="en-US" baseline="0" dirty="0"/>
          </a:p>
          <a:p>
            <a:pPr defTabSz="924916">
              <a:defRPr/>
            </a:pPr>
            <a:r>
              <a:rPr lang="en-US" dirty="0"/>
              <a:t>My</a:t>
            </a:r>
            <a:r>
              <a:rPr lang="en-US" baseline="0" dirty="0"/>
              <a:t> passion is for seeing the best in people and helping them find the perfect place…  helping them create A VSION FOR THEIR FUTURE… FARRELLI’S FUTURE AND THEN MAKING THAT COME TRUE.</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BCC3FDB8-CB5C-46B2-9F41-28261299A30E}" type="slidenum">
              <a:rPr lang="en-US" smtClean="0"/>
              <a:t>3</a:t>
            </a:fld>
            <a:endParaRPr lang="en-US" dirty="0"/>
          </a:p>
        </p:txBody>
      </p:sp>
    </p:spTree>
    <p:extLst>
      <p:ext uri="{BB962C8B-B14F-4D97-AF65-F5344CB8AC3E}">
        <p14:creationId xmlns:p14="http://schemas.microsoft.com/office/powerpoint/2010/main" val="31442469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t>Real Time THANK YOUs:  </a:t>
            </a:r>
            <a:r>
              <a:rPr lang="en-US" i="1" dirty="0"/>
              <a:t>You look very professional today!  The food looks amazing!  Great job keeping the dining room spotless and detailed!  Table 5 said the food was great and service was awesome.  Thank you!!</a:t>
            </a:r>
          </a:p>
          <a:p>
            <a:endParaRPr lang="en-US" sz="1100" b="1" i="1" dirty="0"/>
          </a:p>
          <a:p>
            <a:r>
              <a:rPr lang="en-US" sz="1600" b="1" dirty="0"/>
              <a:t>Real Time Critical Feedback:  </a:t>
            </a:r>
            <a:r>
              <a:rPr lang="en-US" i="1" dirty="0"/>
              <a:t>Hey just a reminder… you need to pre-bus table 10.    This pizza is light (or heavy) on toppings can you work on following the recipe!  Hey, I was just in the bathroom as host it is your responsibility to get in there every 15 minutes and make sure the toilets are flushed, counters are wiped off, and all paper towels are in trash and pushed down!  You look overwhelmed… what  help do you need?  Let's talk later tonight about what went wrong!</a:t>
            </a:r>
          </a:p>
          <a:p>
            <a:pPr lvl="0" algn="l"/>
            <a:endParaRPr lang="en-US" i="1" dirty="0"/>
          </a:p>
          <a:p>
            <a:pPr lvl="0" algn="l"/>
            <a:endParaRPr lang="en-US" i="1" dirty="0"/>
          </a:p>
          <a:p>
            <a:pPr lvl="0" algn="l"/>
            <a:endParaRPr lang="en-US" dirty="0"/>
          </a:p>
          <a:p>
            <a:endParaRPr lang="en-US" dirty="0"/>
          </a:p>
        </p:txBody>
      </p:sp>
      <p:sp>
        <p:nvSpPr>
          <p:cNvPr id="4" name="Slide Number Placeholder 3"/>
          <p:cNvSpPr>
            <a:spLocks noGrp="1"/>
          </p:cNvSpPr>
          <p:nvPr>
            <p:ph type="sldNum" sz="quarter" idx="10"/>
          </p:nvPr>
        </p:nvSpPr>
        <p:spPr/>
        <p:txBody>
          <a:bodyPr/>
          <a:lstStyle/>
          <a:p>
            <a:fld id="{BCC3FDB8-CB5C-46B2-9F41-28261299A30E}" type="slidenum">
              <a:rPr lang="en-US" smtClean="0"/>
              <a:t>32</a:t>
            </a:fld>
            <a:endParaRPr lang="en-US" dirty="0"/>
          </a:p>
        </p:txBody>
      </p:sp>
    </p:spTree>
    <p:extLst>
      <p:ext uri="{BB962C8B-B14F-4D97-AF65-F5344CB8AC3E}">
        <p14:creationId xmlns:p14="http://schemas.microsoft.com/office/powerpoint/2010/main" val="22362116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t>Real Time THANK YOUs:  </a:t>
            </a:r>
            <a:r>
              <a:rPr lang="en-US" i="1" dirty="0"/>
              <a:t>You look very professional today!  The food looks amazing!  Great job keeping the dining room spotless and detailed!  Table 5 said the food was great and service was awesome.  Thank you!!</a:t>
            </a:r>
          </a:p>
          <a:p>
            <a:endParaRPr lang="en-US" sz="1100" b="1" i="1" dirty="0"/>
          </a:p>
          <a:p>
            <a:r>
              <a:rPr lang="en-US" sz="1600" b="1" dirty="0"/>
              <a:t>Real Time Critical Feedback:  </a:t>
            </a:r>
            <a:r>
              <a:rPr lang="en-US" i="1" dirty="0"/>
              <a:t>Hey just a reminder… you need to pre-bus table 10.    This pizza is light (or heavy) on toppings can you work on following the recipe!  Hey, I was just in the bathroom as host it is your responsibility to get in there every 15 minutes and make sure the toilets are flushed, counters are wiped off, and all paper towels are in trash and pushed down!  You look overwhelmed… what  help do you need?  Let's talk later tonight about what went wrong!</a:t>
            </a:r>
          </a:p>
          <a:p>
            <a:pPr lvl="0" algn="l"/>
            <a:endParaRPr lang="en-US" i="1" dirty="0"/>
          </a:p>
          <a:p>
            <a:pPr lvl="0" algn="l"/>
            <a:endParaRPr lang="en-US" i="1" dirty="0"/>
          </a:p>
          <a:p>
            <a:pPr lvl="0" algn="l"/>
            <a:endParaRPr lang="en-US" dirty="0"/>
          </a:p>
          <a:p>
            <a:pPr marL="576072" indent="-457200">
              <a:spcBef>
                <a:spcPts val="200"/>
              </a:spcBef>
              <a:spcAft>
                <a:spcPts val="500"/>
              </a:spcAft>
              <a:buClr>
                <a:schemeClr val="accent1">
                  <a:lumMod val="75000"/>
                </a:schemeClr>
              </a:buClr>
              <a:buFont typeface="Arial" panose="020B0604020202020204" pitchFamily="34" charset="0"/>
              <a:buChar char="•"/>
            </a:pPr>
            <a:r>
              <a:rPr lang="en-US" sz="2800" b="1" dirty="0">
                <a:latin typeface="Perpetua" panose="02020502060401020303" pitchFamily="18" charset="0"/>
              </a:rPr>
              <a:t>QUESTIONS TO ASK</a:t>
            </a:r>
          </a:p>
          <a:p>
            <a:pPr marL="1033272" lvl="1" indent="-457200">
              <a:spcBef>
                <a:spcPts val="200"/>
              </a:spcBef>
              <a:spcAft>
                <a:spcPts val="500"/>
              </a:spcAft>
              <a:buClr>
                <a:schemeClr val="accent1">
                  <a:lumMod val="75000"/>
                </a:schemeClr>
              </a:buClr>
              <a:buFont typeface="Arial" panose="020B0604020202020204" pitchFamily="34" charset="0"/>
              <a:buChar char="•"/>
            </a:pPr>
            <a:r>
              <a:rPr lang="en-US" sz="2800" b="1" dirty="0">
                <a:latin typeface="Perpetua" panose="02020502060401020303" pitchFamily="18" charset="0"/>
              </a:rPr>
              <a:t>Is there anything you need to let go of to have a great day today?</a:t>
            </a:r>
          </a:p>
          <a:p>
            <a:pPr marL="1033272" lvl="1" indent="-457200">
              <a:spcBef>
                <a:spcPts val="200"/>
              </a:spcBef>
              <a:spcAft>
                <a:spcPts val="500"/>
              </a:spcAft>
              <a:buClr>
                <a:schemeClr val="accent1">
                  <a:lumMod val="75000"/>
                </a:schemeClr>
              </a:buClr>
              <a:buFont typeface="Arial" panose="020B0604020202020204" pitchFamily="34" charset="0"/>
              <a:buChar char="•"/>
            </a:pPr>
            <a:r>
              <a:rPr lang="en-US" sz="2800" b="1" dirty="0">
                <a:latin typeface="Perpetua" panose="02020502060401020303" pitchFamily="18" charset="0"/>
              </a:rPr>
              <a:t>What support do you need to give your team your best today?</a:t>
            </a:r>
          </a:p>
          <a:p>
            <a:pPr marL="1033272" lvl="1" indent="-457200">
              <a:spcBef>
                <a:spcPts val="200"/>
              </a:spcBef>
              <a:spcAft>
                <a:spcPts val="500"/>
              </a:spcAft>
              <a:buClr>
                <a:schemeClr val="accent1">
                  <a:lumMod val="75000"/>
                </a:schemeClr>
              </a:buClr>
              <a:buFont typeface="Arial" panose="020B0604020202020204" pitchFamily="34" charset="0"/>
              <a:buChar char="•"/>
            </a:pPr>
            <a:r>
              <a:rPr lang="en-US" sz="2800" b="1" dirty="0">
                <a:latin typeface="Perpetua" panose="02020502060401020303" pitchFamily="18" charset="0"/>
              </a:rPr>
              <a:t>What are the 3 ways you excel at your job everyday, the last week, month year?</a:t>
            </a:r>
          </a:p>
          <a:p>
            <a:pPr marL="1033272" lvl="1" indent="-457200">
              <a:spcBef>
                <a:spcPts val="200"/>
              </a:spcBef>
              <a:spcAft>
                <a:spcPts val="500"/>
              </a:spcAft>
              <a:buClr>
                <a:schemeClr val="accent1">
                  <a:lumMod val="75000"/>
                </a:schemeClr>
              </a:buClr>
              <a:buFont typeface="Arial" panose="020B0604020202020204" pitchFamily="34" charset="0"/>
              <a:buChar char="•"/>
            </a:pPr>
            <a:r>
              <a:rPr lang="en-US" sz="2800" b="1" dirty="0">
                <a:latin typeface="Perpetua" panose="02020502060401020303" pitchFamily="18" charset="0"/>
              </a:rPr>
              <a:t>What are the 3 thing you could do to improve your performance?</a:t>
            </a:r>
          </a:p>
          <a:p>
            <a:endParaRPr lang="en-US" dirty="0"/>
          </a:p>
          <a:p>
            <a:endParaRPr lang="en-US" dirty="0"/>
          </a:p>
        </p:txBody>
      </p:sp>
      <p:sp>
        <p:nvSpPr>
          <p:cNvPr id="4" name="Slide Number Placeholder 3"/>
          <p:cNvSpPr>
            <a:spLocks noGrp="1"/>
          </p:cNvSpPr>
          <p:nvPr>
            <p:ph type="sldNum" sz="quarter" idx="10"/>
          </p:nvPr>
        </p:nvSpPr>
        <p:spPr/>
        <p:txBody>
          <a:bodyPr/>
          <a:lstStyle/>
          <a:p>
            <a:fld id="{BCC3FDB8-CB5C-46B2-9F41-28261299A30E}" type="slidenum">
              <a:rPr lang="en-US" smtClean="0"/>
              <a:t>33</a:t>
            </a:fld>
            <a:endParaRPr lang="en-US" dirty="0"/>
          </a:p>
        </p:txBody>
      </p:sp>
    </p:spTree>
    <p:extLst>
      <p:ext uri="{BB962C8B-B14F-4D97-AF65-F5344CB8AC3E}">
        <p14:creationId xmlns:p14="http://schemas.microsoft.com/office/powerpoint/2010/main" val="38174892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457200" indent="-457200">
              <a:buFont typeface="Arial" panose="020B0604020202020204" pitchFamily="34" charset="0"/>
              <a:buChar char="•"/>
            </a:pPr>
            <a:r>
              <a:rPr lang="en-US" sz="1200" dirty="0">
                <a:latin typeface="Perpetua" panose="02020502060401020303" pitchFamily="18" charset="0"/>
              </a:rPr>
              <a:t>Genuine Appreciation: Frequent Thank Yous</a:t>
            </a:r>
          </a:p>
          <a:p>
            <a:pPr marL="457200" indent="-457200">
              <a:buFont typeface="Arial" panose="020B0604020202020204" pitchFamily="34" charset="0"/>
              <a:buChar char="•"/>
            </a:pPr>
            <a:r>
              <a:rPr lang="en-US" sz="1200" dirty="0">
                <a:latin typeface="Perpetua" panose="02020502060401020303" pitchFamily="18" charset="0"/>
              </a:rPr>
              <a:t>Growth Opportunities:  Better shifts, more hours, promotions with increases in wages.</a:t>
            </a:r>
          </a:p>
          <a:p>
            <a:pPr marL="457200" indent="-457200">
              <a:buFont typeface="Arial" panose="020B0604020202020204" pitchFamily="34" charset="0"/>
              <a:buChar char="•"/>
            </a:pPr>
            <a:r>
              <a:rPr lang="en-US" sz="1200" dirty="0">
                <a:latin typeface="Perpetua" panose="02020502060401020303" pitchFamily="18" charset="0"/>
              </a:rPr>
              <a:t>Learning Fieldtrips:  Win-Win fun and improves crew members knowledge and pride and passion for the work they do inside the 4 walls and word of mouth on the street</a:t>
            </a:r>
          </a:p>
          <a:p>
            <a:pPr marL="457200" indent="-457200">
              <a:buFont typeface="Arial" panose="020B0604020202020204" pitchFamily="34" charset="0"/>
              <a:buChar char="•"/>
            </a:pPr>
            <a:r>
              <a:rPr lang="en-US" sz="1200" dirty="0">
                <a:latin typeface="Perpetua" panose="02020502060401020303" pitchFamily="18" charset="0"/>
              </a:rPr>
              <a:t>$5 Farrelli’s Bucks with John’s Face on them</a:t>
            </a:r>
          </a:p>
          <a:p>
            <a:pPr marL="457200" indent="-457200">
              <a:buFont typeface="Arial" panose="020B0604020202020204" pitchFamily="34" charset="0"/>
              <a:buChar char="•"/>
            </a:pPr>
            <a:r>
              <a:rPr lang="en-US" sz="1200" dirty="0">
                <a:latin typeface="Perpetua" panose="02020502060401020303" pitchFamily="18" charset="0"/>
              </a:rPr>
              <a:t>Trading with local business whack cost us basicallth the food cost at about 25%</a:t>
            </a:r>
          </a:p>
          <a:p>
            <a:pPr marL="457200" indent="-457200">
              <a:buFont typeface="Arial" panose="020B0604020202020204" pitchFamily="34" charset="0"/>
              <a:buChar char="•"/>
            </a:pPr>
            <a:r>
              <a:rPr lang="en-US" sz="1200" dirty="0">
                <a:latin typeface="Perpetua" panose="02020502060401020303" pitchFamily="18" charset="0"/>
              </a:rPr>
              <a:t>Swag, concert, and sporting event tickets from beer, wine, and spirit distributors.  </a:t>
            </a:r>
          </a:p>
          <a:p>
            <a:pPr marL="457200" indent="-457200">
              <a:buFont typeface="Arial" panose="020B0604020202020204" pitchFamily="34" charset="0"/>
              <a:buChar char="•"/>
            </a:pPr>
            <a:r>
              <a:rPr lang="en-US" sz="1200" dirty="0">
                <a:latin typeface="Perpetua" panose="02020502060401020303" pitchFamily="18" charset="0"/>
              </a:rPr>
              <a:t>Yearly Christmas Ball </a:t>
            </a:r>
          </a:p>
          <a:p>
            <a:endParaRPr lang="en-US" dirty="0"/>
          </a:p>
        </p:txBody>
      </p:sp>
      <p:sp>
        <p:nvSpPr>
          <p:cNvPr id="4" name="Slide Number Placeholder 3"/>
          <p:cNvSpPr>
            <a:spLocks noGrp="1"/>
          </p:cNvSpPr>
          <p:nvPr>
            <p:ph type="sldNum" sz="quarter" idx="10"/>
          </p:nvPr>
        </p:nvSpPr>
        <p:spPr/>
        <p:txBody>
          <a:bodyPr/>
          <a:lstStyle/>
          <a:p>
            <a:fld id="{BCC3FDB8-CB5C-46B2-9F41-28261299A30E}" type="slidenum">
              <a:rPr lang="en-US" smtClean="0"/>
              <a:t>34</a:t>
            </a:fld>
            <a:endParaRPr lang="en-US" dirty="0"/>
          </a:p>
        </p:txBody>
      </p:sp>
    </p:spTree>
    <p:extLst>
      <p:ext uri="{BB962C8B-B14F-4D97-AF65-F5344CB8AC3E}">
        <p14:creationId xmlns:p14="http://schemas.microsoft.com/office/powerpoint/2010/main" val="12780927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a:t>
            </a:r>
            <a:r>
              <a:rPr lang="en-US" baseline="0" dirty="0"/>
              <a:t> a quick outline of what we will be covering today.  We will talk briefly about Role Clarity, setting clear expectations, and spend the majority of time focusing on building accountability by learning the strategies, tactics, and skills of giving great evaluation and timely feedback!  </a:t>
            </a:r>
          </a:p>
          <a:p>
            <a:endParaRPr lang="en-US" baseline="0" dirty="0"/>
          </a:p>
          <a:p>
            <a:r>
              <a:rPr lang="en-US" baseline="0" dirty="0"/>
              <a:t>Culture is everything…. Say what you do and do what you say!!! </a:t>
            </a:r>
          </a:p>
          <a:p>
            <a:endParaRPr lang="en-US" dirty="0"/>
          </a:p>
        </p:txBody>
      </p:sp>
      <p:sp>
        <p:nvSpPr>
          <p:cNvPr id="4" name="Slide Number Placeholder 3"/>
          <p:cNvSpPr>
            <a:spLocks noGrp="1"/>
          </p:cNvSpPr>
          <p:nvPr>
            <p:ph type="sldNum" sz="quarter" idx="10"/>
          </p:nvPr>
        </p:nvSpPr>
        <p:spPr/>
        <p:txBody>
          <a:bodyPr/>
          <a:lstStyle/>
          <a:p>
            <a:fld id="{BCC3FDB8-CB5C-46B2-9F41-28261299A30E}" type="slidenum">
              <a:rPr lang="en-US" smtClean="0"/>
              <a:t>35</a:t>
            </a:fld>
            <a:endParaRPr lang="en-US" dirty="0"/>
          </a:p>
        </p:txBody>
      </p:sp>
    </p:spTree>
    <p:extLst>
      <p:ext uri="{BB962C8B-B14F-4D97-AF65-F5344CB8AC3E}">
        <p14:creationId xmlns:p14="http://schemas.microsoft.com/office/powerpoint/2010/main" val="6911587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Three Steps</a:t>
            </a:r>
          </a:p>
          <a:p>
            <a:endParaRPr lang="en-US" baseline="0" dirty="0"/>
          </a:p>
          <a:p>
            <a:endParaRPr lang="en-US" baseline="0" dirty="0"/>
          </a:p>
          <a:p>
            <a:endParaRPr lang="en-US" baseline="0" dirty="0"/>
          </a:p>
          <a:p>
            <a:endParaRPr lang="en-US" baseline="0" dirty="0"/>
          </a:p>
          <a:p>
            <a:r>
              <a:rPr lang="en-US" baseline="0" dirty="0"/>
              <a:t>Need a vehicle to learn how to drive…  </a:t>
            </a:r>
          </a:p>
          <a:p>
            <a:endParaRPr lang="en-US" baseline="0" dirty="0"/>
          </a:p>
          <a:p>
            <a:r>
              <a:rPr lang="en-US" baseline="0" dirty="0"/>
              <a:t>We have the vehicle first….  How is thinking of it and who </a:t>
            </a:r>
            <a:r>
              <a:rPr lang="en-US" baseline="0" dirty="0" err="1"/>
              <a:t>aleready</a:t>
            </a:r>
            <a:r>
              <a:rPr lang="en-US" baseline="0" dirty="0"/>
              <a:t> has one…</a:t>
            </a:r>
          </a:p>
          <a:p>
            <a:endParaRPr lang="en-US" baseline="0" dirty="0"/>
          </a:p>
          <a:p>
            <a:r>
              <a:rPr lang="en-US" baseline="0" dirty="0"/>
              <a:t>Where do you want to go…. What needs to be true to get where we </a:t>
            </a:r>
            <a:r>
              <a:rPr lang="en-US" baseline="0" dirty="0" err="1"/>
              <a:t>we</a:t>
            </a:r>
            <a:r>
              <a:rPr lang="en-US" baseline="0" dirty="0"/>
              <a:t> want to go….</a:t>
            </a:r>
          </a:p>
          <a:p>
            <a:endParaRPr lang="en-US" baseline="0" dirty="0"/>
          </a:p>
          <a:p>
            <a:r>
              <a:rPr lang="en-US" baseline="0" dirty="0"/>
              <a:t>Reverse engineer….  </a:t>
            </a:r>
          </a:p>
          <a:p>
            <a:endParaRPr lang="en-US" baseline="0" dirty="0"/>
          </a:p>
          <a:p>
            <a:r>
              <a:rPr lang="en-US" baseline="0" dirty="0"/>
              <a:t>		Why?  100 stores….  Huge vision…  we want an empire…. That everyone wishes they could work at…. You get to the end of life…. Influencing and impacting people in a positive way….. 1</a:t>
            </a:r>
            <a:r>
              <a:rPr lang="en-US" baseline="30000" dirty="0"/>
              <a:t>st</a:t>
            </a:r>
            <a:r>
              <a:rPr lang="en-US" baseline="0" dirty="0"/>
              <a:t> job, young people, restart, last chance… pivotal life changing moments…. To impact people when they are most moldable. Through pizza….  </a:t>
            </a:r>
          </a:p>
          <a:p>
            <a:endParaRPr lang="en-US" baseline="0" dirty="0"/>
          </a:p>
          <a:p>
            <a:r>
              <a:rPr lang="en-US" baseline="0" dirty="0"/>
              <a:t>Went into so I create an opportunity to make an impact on people’s life…. That I mattered to people. I left the world the a better place</a:t>
            </a:r>
          </a:p>
          <a:p>
            <a:endParaRPr lang="en-US" baseline="0" dirty="0"/>
          </a:p>
          <a:p>
            <a:r>
              <a:rPr lang="en-US" baseline="0" dirty="0"/>
              <a:t>Had a destination not a map…. A feeling.</a:t>
            </a:r>
          </a:p>
          <a:p>
            <a:endParaRPr lang="en-US" dirty="0"/>
          </a:p>
        </p:txBody>
      </p:sp>
      <p:sp>
        <p:nvSpPr>
          <p:cNvPr id="4" name="Slide Number Placeholder 3"/>
          <p:cNvSpPr>
            <a:spLocks noGrp="1"/>
          </p:cNvSpPr>
          <p:nvPr>
            <p:ph type="sldNum" sz="quarter" idx="10"/>
          </p:nvPr>
        </p:nvSpPr>
        <p:spPr/>
        <p:txBody>
          <a:bodyPr/>
          <a:lstStyle/>
          <a:p>
            <a:fld id="{BCC3FDB8-CB5C-46B2-9F41-28261299A30E}" type="slidenum">
              <a:rPr lang="en-US" smtClean="0"/>
              <a:t>4</a:t>
            </a:fld>
            <a:endParaRPr lang="en-US" dirty="0"/>
          </a:p>
        </p:txBody>
      </p:sp>
    </p:spTree>
    <p:extLst>
      <p:ext uri="{BB962C8B-B14F-4D97-AF65-F5344CB8AC3E}">
        <p14:creationId xmlns:p14="http://schemas.microsoft.com/office/powerpoint/2010/main" val="10106352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Three Steps</a:t>
            </a:r>
            <a:endParaRPr lang="en-US" baseline="0" dirty="0"/>
          </a:p>
          <a:p>
            <a:endParaRPr lang="en-US" dirty="0"/>
          </a:p>
        </p:txBody>
      </p:sp>
      <p:sp>
        <p:nvSpPr>
          <p:cNvPr id="4" name="Slide Number Placeholder 3"/>
          <p:cNvSpPr>
            <a:spLocks noGrp="1"/>
          </p:cNvSpPr>
          <p:nvPr>
            <p:ph type="sldNum" sz="quarter" idx="10"/>
          </p:nvPr>
        </p:nvSpPr>
        <p:spPr/>
        <p:txBody>
          <a:bodyPr/>
          <a:lstStyle/>
          <a:p>
            <a:fld id="{BCC3FDB8-CB5C-46B2-9F41-28261299A30E}" type="slidenum">
              <a:rPr lang="en-US" smtClean="0"/>
              <a:t>5</a:t>
            </a:fld>
            <a:endParaRPr lang="en-US" dirty="0"/>
          </a:p>
        </p:txBody>
      </p:sp>
    </p:spTree>
    <p:extLst>
      <p:ext uri="{BB962C8B-B14F-4D97-AF65-F5344CB8AC3E}">
        <p14:creationId xmlns:p14="http://schemas.microsoft.com/office/powerpoint/2010/main" val="36828417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a:t>
            </a:r>
            <a:r>
              <a:rPr lang="en-US" baseline="0" dirty="0"/>
              <a:t> a quick outline of what we will be covering today.  We will talk briefly about Role Clarity, setting clear expectations, and spend the majority of time focusing on building accountability by learning the strategies, tactics, and skills of giving great evaluation and timely feedback!  </a:t>
            </a:r>
          </a:p>
          <a:p>
            <a:endParaRPr lang="en-US" baseline="0" dirty="0"/>
          </a:p>
          <a:p>
            <a:r>
              <a:rPr lang="en-US" baseline="0" dirty="0"/>
              <a:t>Culture is everything…. Say what you do and do what you say!!! </a:t>
            </a:r>
          </a:p>
          <a:p>
            <a:endParaRPr lang="en-US" dirty="0"/>
          </a:p>
        </p:txBody>
      </p:sp>
      <p:sp>
        <p:nvSpPr>
          <p:cNvPr id="4" name="Slide Number Placeholder 3"/>
          <p:cNvSpPr>
            <a:spLocks noGrp="1"/>
          </p:cNvSpPr>
          <p:nvPr>
            <p:ph type="sldNum" sz="quarter" idx="10"/>
          </p:nvPr>
        </p:nvSpPr>
        <p:spPr/>
        <p:txBody>
          <a:bodyPr/>
          <a:lstStyle/>
          <a:p>
            <a:fld id="{BCC3FDB8-CB5C-46B2-9F41-28261299A30E}" type="slidenum">
              <a:rPr lang="en-US" smtClean="0"/>
              <a:t>6</a:t>
            </a:fld>
            <a:endParaRPr lang="en-US" dirty="0"/>
          </a:p>
        </p:txBody>
      </p:sp>
    </p:spTree>
    <p:extLst>
      <p:ext uri="{BB962C8B-B14F-4D97-AF65-F5344CB8AC3E}">
        <p14:creationId xmlns:p14="http://schemas.microsoft.com/office/powerpoint/2010/main" val="37525996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a:t>
            </a:r>
            <a:r>
              <a:rPr lang="en-US" baseline="0" dirty="0"/>
              <a:t> a quick outline of what we will be covering today.  We will talk briefly about Role Clarity, setting clear expectations, and spend the majority of time focusing on building accountability by learning the strategies, tactics, and skills of giving great evaluation and timely feedback!  </a:t>
            </a:r>
          </a:p>
          <a:p>
            <a:endParaRPr lang="en-US" baseline="0" dirty="0"/>
          </a:p>
          <a:p>
            <a:r>
              <a:rPr lang="en-US" baseline="0" dirty="0"/>
              <a:t>Culture is everything…. Say what you do and do what you say!!! </a:t>
            </a:r>
          </a:p>
          <a:p>
            <a:endParaRPr lang="en-US" dirty="0"/>
          </a:p>
        </p:txBody>
      </p:sp>
      <p:sp>
        <p:nvSpPr>
          <p:cNvPr id="4" name="Slide Number Placeholder 3"/>
          <p:cNvSpPr>
            <a:spLocks noGrp="1"/>
          </p:cNvSpPr>
          <p:nvPr>
            <p:ph type="sldNum" sz="quarter" idx="10"/>
          </p:nvPr>
        </p:nvSpPr>
        <p:spPr/>
        <p:txBody>
          <a:bodyPr/>
          <a:lstStyle/>
          <a:p>
            <a:fld id="{BCC3FDB8-CB5C-46B2-9F41-28261299A30E}" type="slidenum">
              <a:rPr lang="en-US" smtClean="0"/>
              <a:t>7</a:t>
            </a:fld>
            <a:endParaRPr lang="en-US" dirty="0"/>
          </a:p>
        </p:txBody>
      </p:sp>
    </p:spTree>
    <p:extLst>
      <p:ext uri="{BB962C8B-B14F-4D97-AF65-F5344CB8AC3E}">
        <p14:creationId xmlns:p14="http://schemas.microsoft.com/office/powerpoint/2010/main" val="1983507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a:t>
            </a:r>
            <a:r>
              <a:rPr lang="en-US" baseline="0" dirty="0"/>
              <a:t> a quick outline of what we will be covering today.  We will talk briefly about Role Clarity, setting clear expectations, and spend the majority of time focusing on building accountability by learning the strategies, tactics, and skills of giving great evaluation and timely feedback!  </a:t>
            </a:r>
          </a:p>
          <a:p>
            <a:endParaRPr lang="en-US" baseline="0" dirty="0"/>
          </a:p>
          <a:p>
            <a:r>
              <a:rPr lang="en-US" baseline="0" dirty="0"/>
              <a:t>Culture is everything…. Say what you do and do what you say!!! </a:t>
            </a:r>
          </a:p>
          <a:p>
            <a:endParaRPr lang="en-US" dirty="0"/>
          </a:p>
        </p:txBody>
      </p:sp>
      <p:sp>
        <p:nvSpPr>
          <p:cNvPr id="4" name="Slide Number Placeholder 3"/>
          <p:cNvSpPr>
            <a:spLocks noGrp="1"/>
          </p:cNvSpPr>
          <p:nvPr>
            <p:ph type="sldNum" sz="quarter" idx="10"/>
          </p:nvPr>
        </p:nvSpPr>
        <p:spPr/>
        <p:txBody>
          <a:bodyPr/>
          <a:lstStyle/>
          <a:p>
            <a:fld id="{BCC3FDB8-CB5C-46B2-9F41-28261299A30E}" type="slidenum">
              <a:rPr lang="en-US" smtClean="0"/>
              <a:t>8</a:t>
            </a:fld>
            <a:endParaRPr lang="en-US" dirty="0"/>
          </a:p>
        </p:txBody>
      </p:sp>
    </p:spTree>
    <p:extLst>
      <p:ext uri="{BB962C8B-B14F-4D97-AF65-F5344CB8AC3E}">
        <p14:creationId xmlns:p14="http://schemas.microsoft.com/office/powerpoint/2010/main" val="12938017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Three Steps</a:t>
            </a:r>
            <a:endParaRPr lang="en-US" baseline="0" dirty="0"/>
          </a:p>
          <a:p>
            <a:endParaRPr lang="en-US" dirty="0"/>
          </a:p>
        </p:txBody>
      </p:sp>
      <p:sp>
        <p:nvSpPr>
          <p:cNvPr id="4" name="Slide Number Placeholder 3"/>
          <p:cNvSpPr>
            <a:spLocks noGrp="1"/>
          </p:cNvSpPr>
          <p:nvPr>
            <p:ph type="sldNum" sz="quarter" idx="10"/>
          </p:nvPr>
        </p:nvSpPr>
        <p:spPr/>
        <p:txBody>
          <a:bodyPr/>
          <a:lstStyle/>
          <a:p>
            <a:fld id="{BCC3FDB8-CB5C-46B2-9F41-28261299A30E}" type="slidenum">
              <a:rPr lang="en-US" smtClean="0"/>
              <a:t>9</a:t>
            </a:fld>
            <a:endParaRPr lang="en-US" dirty="0"/>
          </a:p>
        </p:txBody>
      </p:sp>
    </p:spTree>
    <p:extLst>
      <p:ext uri="{BB962C8B-B14F-4D97-AF65-F5344CB8AC3E}">
        <p14:creationId xmlns:p14="http://schemas.microsoft.com/office/powerpoint/2010/main" val="386090387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3284890-85D2-4D7B-8EF5-15A9C1DB8F42}" type="datetimeFigureOut">
              <a:rPr lang="en-US" dirty="0"/>
              <a:t>3/4/2018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157CC2-0FC8-4686-B024-99790E0F5162}" type="datetimeFigureOut">
              <a:rPr lang="en-US" dirty="0"/>
              <a:t>3/4/2018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764DA5-CD3D-4590-A511-FCD3BC7A793E}" type="datetimeFigureOut">
              <a:rPr lang="en-US" dirty="0"/>
              <a:t>3/4/2018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F5661D-6934-4B32-B92C-470368BF1EC6}" type="datetimeFigureOut">
              <a:rPr lang="en-US" dirty="0"/>
              <a:t>3/4/2018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593667" y="6272784"/>
            <a:ext cx="2644309" cy="365125"/>
          </a:xfrm>
        </p:spPr>
        <p:txBody>
          <a:bodyPr/>
          <a:lstStyle/>
          <a:p>
            <a:fld id="{C6F822A4-8DA6-4447-9B1F-C5DB58435268}" type="datetimeFigureOut">
              <a:rPr lang="en-US" dirty="0"/>
              <a:t>3/4/2018</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dirty="0"/>
              <a:t>3/4/2018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dirty="0"/>
              <a:t>3/4/2018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77919A6-33EB-49BD-A62F-1FA56B9F9712}" type="datetimeFigureOut">
              <a:rPr lang="en-US" dirty="0"/>
              <a:t>3/4/2018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dirty="0"/>
              <a:t>3/4/2018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DA16AA21-1863-4931-97CB-99D0A168701B}" type="datetimeFigureOut">
              <a:rPr lang="en-US" dirty="0"/>
              <a:t>3/4/2018</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772C379-9A7C-4C87-A116-CBE9F58B04C5}" type="datetimeFigureOut">
              <a:rPr lang="en-US" dirty="0"/>
              <a:t>3/4/2018</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8664C608-40B1-4030-A28D-5B74BC98ADCE}" type="datetimeFigureOut">
              <a:rPr lang="en-US" dirty="0"/>
              <a:t>3/4/2018</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5.jpg"/><Relationship Id="rId4" Type="http://schemas.openxmlformats.org/officeDocument/2006/relationships/image" Target="../media/image8.jpg"/></Relationships>
</file>

<file path=ppt/slides/_rels/slide20.xml.rels><?xml version="1.0" encoding="UTF-8" standalone="yes"?>
<Relationships xmlns="http://schemas.openxmlformats.org/package/2006/relationships"><Relationship Id="rId3" Type="http://schemas.openxmlformats.org/officeDocument/2006/relationships/hyperlink" Target="http://www.farrellispizza.com/" TargetMode="External"/><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gif"/></Relationships>
</file>

<file path=ppt/slides/_rels/slide21.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jpeg"/><Relationship Id="rId17" Type="http://schemas.openxmlformats.org/officeDocument/2006/relationships/image" Target="../media/image38.png"/><Relationship Id="rId2" Type="http://schemas.openxmlformats.org/officeDocument/2006/relationships/notesSlide" Target="../notesSlides/notesSlide24.xml"/><Relationship Id="rId16"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27.jpe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31.jpeg"/><Relationship Id="rId4" Type="http://schemas.openxmlformats.org/officeDocument/2006/relationships/image" Target="../media/image25.jpeg"/><Relationship Id="rId9" Type="http://schemas.openxmlformats.org/officeDocument/2006/relationships/image" Target="../media/image30.png"/><Relationship Id="rId1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2.jp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3.png"/><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410417" y="189851"/>
            <a:ext cx="1660190" cy="946222"/>
          </a:xfrm>
          <a:prstGeom prst="snip2SameRect">
            <a:avLst>
              <a:gd name="adj1" fmla="val 33884"/>
              <a:gd name="adj2" fmla="val 0"/>
            </a:avLst>
          </a:prstGeom>
        </p:spPr>
      </p:pic>
      <p:sp>
        <p:nvSpPr>
          <p:cNvPr id="2" name="Title 1"/>
          <p:cNvSpPr>
            <a:spLocks noGrp="1"/>
          </p:cNvSpPr>
          <p:nvPr>
            <p:ph type="ctrTitle"/>
          </p:nvPr>
        </p:nvSpPr>
        <p:spPr>
          <a:xfrm>
            <a:off x="1069848" y="1353312"/>
            <a:ext cx="9966960" cy="3035808"/>
          </a:xfrm>
        </p:spPr>
        <p:txBody>
          <a:bodyPr/>
          <a:lstStyle/>
          <a:p>
            <a:r>
              <a:rPr lang="en-US" sz="5000" dirty="0">
                <a:latin typeface="Ford city" panose="02000506000000020004" pitchFamily="2" charset="0"/>
              </a:rPr>
              <a:t>   10 Steps for your pizzeria</a:t>
            </a:r>
            <a:br>
              <a:rPr lang="en-US" sz="5000" dirty="0">
                <a:latin typeface="Ford city" panose="02000506000000020004" pitchFamily="2" charset="0"/>
              </a:rPr>
            </a:br>
            <a:r>
              <a:rPr lang="en-US" sz="1500" b="1" dirty="0">
                <a:latin typeface="Ford city" panose="02000506000000020004" pitchFamily="2" charset="0"/>
              </a:rPr>
              <a:t>___________________________________________________________________</a:t>
            </a:r>
            <a:br>
              <a:rPr lang="en-US" sz="1500" b="1" dirty="0">
                <a:latin typeface="Ford city" panose="02000506000000020004" pitchFamily="2" charset="0"/>
              </a:rPr>
            </a:br>
            <a:r>
              <a:rPr lang="en-US" sz="5000" dirty="0">
                <a:latin typeface="Ford city" panose="02000506000000020004" pitchFamily="2" charset="0"/>
              </a:rPr>
              <a:t>   </a:t>
            </a:r>
            <a:r>
              <a:rPr lang="en-US" sz="5000" b="1" dirty="0">
                <a:latin typeface="Ford city" panose="02000506000000020004" pitchFamily="2" charset="0"/>
              </a:rPr>
              <a:t>Good to Incredible</a:t>
            </a:r>
          </a:p>
        </p:txBody>
      </p:sp>
      <p:sp>
        <p:nvSpPr>
          <p:cNvPr id="3" name="Subtitle 2"/>
          <p:cNvSpPr>
            <a:spLocks noGrp="1"/>
          </p:cNvSpPr>
          <p:nvPr>
            <p:ph type="subTitle" idx="1"/>
          </p:nvPr>
        </p:nvSpPr>
        <p:spPr>
          <a:xfrm>
            <a:off x="1069848" y="4389120"/>
            <a:ext cx="8611990" cy="1069848"/>
          </a:xfrm>
        </p:spPr>
        <p:txBody>
          <a:bodyPr>
            <a:noAutofit/>
          </a:bodyPr>
          <a:lstStyle/>
          <a:p>
            <a:r>
              <a:rPr lang="en-US" sz="10000" spc="200" dirty="0">
                <a:latin typeface="Bellissimo" panose="00000500000000000000" pitchFamily="2" charset="0"/>
              </a:rPr>
              <a:t>Building High Performing Teams</a:t>
            </a:r>
          </a:p>
        </p:txBody>
      </p:sp>
      <p:pic>
        <p:nvPicPr>
          <p:cNvPr id="4" name="Picture 3" descr="http://www.pizzaexpo.com/wp-content/themes/pizzaexpo-theme/img/bran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60017" y="5806422"/>
            <a:ext cx="2418318" cy="85352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9681838" y="4071506"/>
            <a:ext cx="887338" cy="784830"/>
          </a:xfrm>
          <a:prstGeom prst="rect">
            <a:avLst/>
          </a:prstGeom>
          <a:noFill/>
        </p:spPr>
        <p:txBody>
          <a:bodyPr wrap="square" rtlCol="0">
            <a:spAutoFit/>
          </a:bodyPr>
          <a:lstStyle/>
          <a:p>
            <a:pPr algn="ctr"/>
            <a:r>
              <a:rPr lang="en-US" sz="4500" dirty="0">
                <a:solidFill>
                  <a:schemeClr val="bg1"/>
                </a:solidFill>
                <a:latin typeface="Ford city" panose="02000506000000020004" pitchFamily="2" charset="0"/>
              </a:rPr>
              <a:t>#1</a:t>
            </a:r>
          </a:p>
        </p:txBody>
      </p:sp>
    </p:spTree>
    <p:extLst>
      <p:ext uri="{BB962C8B-B14F-4D97-AF65-F5344CB8AC3E}">
        <p14:creationId xmlns:p14="http://schemas.microsoft.com/office/powerpoint/2010/main" val="26164325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5900"/>
            <a:ext cx="12192000" cy="1417583"/>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819483" y="277198"/>
            <a:ext cx="10160187" cy="1193805"/>
          </a:xfrm>
        </p:spPr>
        <p:txBody>
          <a:bodyPr>
            <a:normAutofit fontScale="90000"/>
          </a:bodyPr>
          <a:lstStyle/>
          <a:p>
            <a:r>
              <a:rPr lang="en-US" sz="3300" b="1" dirty="0">
                <a:solidFill>
                  <a:schemeClr val="bg1"/>
                </a:solidFill>
                <a:latin typeface="Ford city" panose="02000506000000020004" pitchFamily="2" charset="0"/>
              </a:rPr>
              <a:t>10 steps to take your pizzeria From Good to Incredible</a:t>
            </a:r>
            <a:br>
              <a:rPr lang="en-US" sz="3000" b="1" dirty="0">
                <a:solidFill>
                  <a:schemeClr val="bg1"/>
                </a:solidFill>
                <a:latin typeface="Ford city" panose="02000506000000020004" pitchFamily="2" charset="0"/>
              </a:rPr>
            </a:br>
            <a:r>
              <a:rPr lang="en-US" sz="6700" b="1" cap="none" spc="600" dirty="0">
                <a:solidFill>
                  <a:schemeClr val="bg1"/>
                </a:solidFill>
                <a:latin typeface="Bellissimo" panose="00000500000000000000" pitchFamily="2" charset="0"/>
              </a:rPr>
              <a:t>Building High Performing Teams</a:t>
            </a:r>
            <a:br>
              <a:rPr lang="en-US" sz="3000" b="1" dirty="0">
                <a:latin typeface="Ford city" panose="02000506000000020004" pitchFamily="2" charset="0"/>
              </a:rPr>
            </a:br>
            <a:endParaRPr lang="en-US" sz="3000" b="1" dirty="0">
              <a:latin typeface="Ford city" panose="02000506000000020004" pitchFamily="2" charset="0"/>
            </a:endParaRPr>
          </a:p>
        </p:txBody>
      </p:sp>
      <p:sp>
        <p:nvSpPr>
          <p:cNvPr id="4" name="TextBox 3"/>
          <p:cNvSpPr txBox="1"/>
          <p:nvPr/>
        </p:nvSpPr>
        <p:spPr>
          <a:xfrm>
            <a:off x="11288935" y="6063647"/>
            <a:ext cx="690735" cy="553998"/>
          </a:xfrm>
          <a:prstGeom prst="rect">
            <a:avLst/>
          </a:prstGeom>
          <a:noFill/>
        </p:spPr>
        <p:txBody>
          <a:bodyPr wrap="square" rtlCol="0">
            <a:spAutoFit/>
          </a:bodyPr>
          <a:lstStyle/>
          <a:p>
            <a:pPr algn="ctr"/>
            <a:r>
              <a:rPr lang="en-US" sz="3000" dirty="0">
                <a:solidFill>
                  <a:schemeClr val="bg1"/>
                </a:solidFill>
                <a:latin typeface="Ford city" panose="02000506000000020004" pitchFamily="2" charset="0"/>
                <a:sym typeface="Symbol" panose="05050102010706020507" pitchFamily="18" charset="2"/>
              </a:rPr>
              <a:t>!</a:t>
            </a:r>
            <a:endParaRPr lang="en-US" sz="3000" dirty="0">
              <a:solidFill>
                <a:schemeClr val="bg1"/>
              </a:solidFill>
              <a:latin typeface="Ford city" panose="02000506000000020004" pitchFamily="2" charset="0"/>
            </a:endParaRPr>
          </a:p>
        </p:txBody>
      </p:sp>
      <p:sp>
        <p:nvSpPr>
          <p:cNvPr id="12" name="Rectangle 11"/>
          <p:cNvSpPr/>
          <p:nvPr/>
        </p:nvSpPr>
        <p:spPr>
          <a:xfrm>
            <a:off x="738498" y="3380866"/>
            <a:ext cx="1966863" cy="369332"/>
          </a:xfrm>
          <a:prstGeom prst="rect">
            <a:avLst/>
          </a:prstGeom>
        </p:spPr>
        <p:txBody>
          <a:bodyPr wrap="square">
            <a:spAutoFit/>
          </a:bodyPr>
          <a:lstStyle/>
          <a:p>
            <a:endParaRPr lang="en-US" b="1" dirty="0">
              <a:solidFill>
                <a:srgbClr val="CCECFF"/>
              </a:solidFill>
            </a:endParaRPr>
          </a:p>
        </p:txBody>
      </p:sp>
      <p:pic>
        <p:nvPicPr>
          <p:cNvPr id="16386" name="Picture 2" descr="No automatic alt text availa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922" y="7036831"/>
            <a:ext cx="1557835" cy="109535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No automatic alt text availa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5361" y="7036830"/>
            <a:ext cx="1557835" cy="109535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No automatic alt text availa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5917" y="7056887"/>
            <a:ext cx="1557835" cy="1095353"/>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rot="302500">
            <a:off x="9621995" y="4708603"/>
            <a:ext cx="1771541" cy="646331"/>
          </a:xfrm>
          <a:prstGeom prst="rect">
            <a:avLst/>
          </a:prstGeom>
          <a:noFill/>
        </p:spPr>
        <p:txBody>
          <a:bodyPr wrap="square" rtlCol="0">
            <a:spAutoFit/>
          </a:bodyPr>
          <a:lstStyle/>
          <a:p>
            <a:r>
              <a:rPr lang="en-US" b="1" dirty="0">
                <a:solidFill>
                  <a:schemeClr val="bg1"/>
                </a:solidFill>
                <a:latin typeface="+mj-lt"/>
              </a:rPr>
              <a:t>Maple Valley </a:t>
            </a:r>
          </a:p>
          <a:p>
            <a:r>
              <a:rPr lang="en-US" b="1" dirty="0">
                <a:solidFill>
                  <a:schemeClr val="bg1"/>
                </a:solidFill>
                <a:latin typeface="+mj-lt"/>
              </a:rPr>
              <a:t>Days  Parade</a:t>
            </a:r>
          </a:p>
        </p:txBody>
      </p:sp>
      <p:sp>
        <p:nvSpPr>
          <p:cNvPr id="3" name="Rectangle 2">
            <a:extLst>
              <a:ext uri="{FF2B5EF4-FFF2-40B4-BE49-F238E27FC236}">
                <a16:creationId xmlns:a16="http://schemas.microsoft.com/office/drawing/2014/main" id="{B6528ADD-3A04-40C9-B060-EAFA97C640F0}"/>
              </a:ext>
            </a:extLst>
          </p:cNvPr>
          <p:cNvSpPr/>
          <p:nvPr/>
        </p:nvSpPr>
        <p:spPr>
          <a:xfrm>
            <a:off x="436802" y="-106388"/>
            <a:ext cx="1351652" cy="1169551"/>
          </a:xfrm>
          <a:prstGeom prst="rect">
            <a:avLst/>
          </a:prstGeom>
          <a:noFill/>
        </p:spPr>
        <p:txBody>
          <a:bodyPr wrap="none" lIns="91440" tIns="45720" rIns="91440" bIns="45720">
            <a:spAutoFit/>
          </a:bodyPr>
          <a:lstStyle/>
          <a:p>
            <a:pPr algn="ctr"/>
            <a:r>
              <a:rPr lang="en-US" sz="70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mj-lt"/>
              </a:rPr>
              <a:t>#4</a:t>
            </a:r>
          </a:p>
        </p:txBody>
      </p:sp>
      <p:sp>
        <p:nvSpPr>
          <p:cNvPr id="6" name="Content Placeholder 5">
            <a:extLst>
              <a:ext uri="{FF2B5EF4-FFF2-40B4-BE49-F238E27FC236}">
                <a16:creationId xmlns:a16="http://schemas.microsoft.com/office/drawing/2014/main" id="{853D860F-2DA9-4153-9B06-49010A6645B5}"/>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5391074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5900"/>
            <a:ext cx="12192000" cy="1417583"/>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819483" y="277198"/>
            <a:ext cx="10160187" cy="1193805"/>
          </a:xfrm>
        </p:spPr>
        <p:txBody>
          <a:bodyPr>
            <a:normAutofit fontScale="90000"/>
          </a:bodyPr>
          <a:lstStyle/>
          <a:p>
            <a:r>
              <a:rPr lang="en-US" sz="3300" b="1" dirty="0">
                <a:solidFill>
                  <a:schemeClr val="bg1"/>
                </a:solidFill>
                <a:latin typeface="Ford city" panose="02000506000000020004" pitchFamily="2" charset="0"/>
              </a:rPr>
              <a:t>10 steps to take your pizzeria From Good to Incredible</a:t>
            </a:r>
            <a:br>
              <a:rPr lang="en-US" sz="3000" b="1" dirty="0">
                <a:solidFill>
                  <a:schemeClr val="bg1"/>
                </a:solidFill>
                <a:latin typeface="Ford city" panose="02000506000000020004" pitchFamily="2" charset="0"/>
              </a:rPr>
            </a:br>
            <a:r>
              <a:rPr lang="en-US" sz="6700" b="1" cap="none" spc="600" dirty="0">
                <a:solidFill>
                  <a:schemeClr val="bg1"/>
                </a:solidFill>
                <a:latin typeface="Bellissimo" panose="00000500000000000000" pitchFamily="2" charset="0"/>
              </a:rPr>
              <a:t>Building High Performing Teams</a:t>
            </a:r>
            <a:br>
              <a:rPr lang="en-US" sz="3000" b="1" dirty="0">
                <a:latin typeface="Ford city" panose="02000506000000020004" pitchFamily="2" charset="0"/>
              </a:rPr>
            </a:br>
            <a:endParaRPr lang="en-US" sz="3000" b="1" dirty="0">
              <a:latin typeface="Ford city" panose="02000506000000020004" pitchFamily="2" charset="0"/>
            </a:endParaRPr>
          </a:p>
        </p:txBody>
      </p:sp>
      <p:sp>
        <p:nvSpPr>
          <p:cNvPr id="4" name="TextBox 3"/>
          <p:cNvSpPr txBox="1"/>
          <p:nvPr/>
        </p:nvSpPr>
        <p:spPr>
          <a:xfrm>
            <a:off x="11288935" y="6063647"/>
            <a:ext cx="690735" cy="553998"/>
          </a:xfrm>
          <a:prstGeom prst="rect">
            <a:avLst/>
          </a:prstGeom>
          <a:noFill/>
        </p:spPr>
        <p:txBody>
          <a:bodyPr wrap="square" rtlCol="0">
            <a:spAutoFit/>
          </a:bodyPr>
          <a:lstStyle/>
          <a:p>
            <a:pPr algn="ctr"/>
            <a:r>
              <a:rPr lang="en-US" sz="3000" dirty="0">
                <a:solidFill>
                  <a:schemeClr val="bg1"/>
                </a:solidFill>
                <a:latin typeface="Ford city" panose="02000506000000020004" pitchFamily="2" charset="0"/>
                <a:sym typeface="Symbol" panose="05050102010706020507" pitchFamily="18" charset="2"/>
              </a:rPr>
              <a:t>!</a:t>
            </a:r>
            <a:endParaRPr lang="en-US" sz="3000" dirty="0">
              <a:solidFill>
                <a:schemeClr val="bg1"/>
              </a:solidFill>
              <a:latin typeface="Ford city" panose="02000506000000020004" pitchFamily="2" charset="0"/>
            </a:endParaRPr>
          </a:p>
        </p:txBody>
      </p:sp>
      <p:sp>
        <p:nvSpPr>
          <p:cNvPr id="12" name="Rectangle 11"/>
          <p:cNvSpPr/>
          <p:nvPr/>
        </p:nvSpPr>
        <p:spPr>
          <a:xfrm>
            <a:off x="738498" y="3380866"/>
            <a:ext cx="1966863" cy="369332"/>
          </a:xfrm>
          <a:prstGeom prst="rect">
            <a:avLst/>
          </a:prstGeom>
        </p:spPr>
        <p:txBody>
          <a:bodyPr wrap="square">
            <a:spAutoFit/>
          </a:bodyPr>
          <a:lstStyle/>
          <a:p>
            <a:endParaRPr lang="en-US" b="1" dirty="0">
              <a:solidFill>
                <a:srgbClr val="CCECFF"/>
              </a:solidFill>
            </a:endParaRPr>
          </a:p>
        </p:txBody>
      </p:sp>
      <p:pic>
        <p:nvPicPr>
          <p:cNvPr id="16386" name="Picture 2" descr="No automatic alt text availa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922" y="7036831"/>
            <a:ext cx="1557835" cy="109535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No automatic alt text availa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5361" y="7036830"/>
            <a:ext cx="1557835" cy="109535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No automatic alt text availa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5917" y="7056887"/>
            <a:ext cx="1557835" cy="1095353"/>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rot="302500">
            <a:off x="9621995" y="4708603"/>
            <a:ext cx="1771541" cy="646331"/>
          </a:xfrm>
          <a:prstGeom prst="rect">
            <a:avLst/>
          </a:prstGeom>
          <a:noFill/>
        </p:spPr>
        <p:txBody>
          <a:bodyPr wrap="square" rtlCol="0">
            <a:spAutoFit/>
          </a:bodyPr>
          <a:lstStyle/>
          <a:p>
            <a:r>
              <a:rPr lang="en-US" b="1" dirty="0">
                <a:solidFill>
                  <a:schemeClr val="bg1"/>
                </a:solidFill>
                <a:latin typeface="+mj-lt"/>
              </a:rPr>
              <a:t>Maple Valley </a:t>
            </a:r>
          </a:p>
          <a:p>
            <a:r>
              <a:rPr lang="en-US" b="1" dirty="0">
                <a:solidFill>
                  <a:schemeClr val="bg1"/>
                </a:solidFill>
                <a:latin typeface="+mj-lt"/>
              </a:rPr>
              <a:t>Days  Parade</a:t>
            </a:r>
          </a:p>
        </p:txBody>
      </p:sp>
      <p:sp>
        <p:nvSpPr>
          <p:cNvPr id="3" name="Rectangle 2">
            <a:extLst>
              <a:ext uri="{FF2B5EF4-FFF2-40B4-BE49-F238E27FC236}">
                <a16:creationId xmlns:a16="http://schemas.microsoft.com/office/drawing/2014/main" id="{B6528ADD-3A04-40C9-B060-EAFA97C640F0}"/>
              </a:ext>
            </a:extLst>
          </p:cNvPr>
          <p:cNvSpPr/>
          <p:nvPr/>
        </p:nvSpPr>
        <p:spPr>
          <a:xfrm>
            <a:off x="503326" y="-106388"/>
            <a:ext cx="1218603" cy="1169551"/>
          </a:xfrm>
          <a:prstGeom prst="rect">
            <a:avLst/>
          </a:prstGeom>
          <a:noFill/>
        </p:spPr>
        <p:txBody>
          <a:bodyPr wrap="none" lIns="91440" tIns="45720" rIns="91440" bIns="45720">
            <a:spAutoFit/>
          </a:bodyPr>
          <a:lstStyle/>
          <a:p>
            <a:pPr algn="ctr"/>
            <a:r>
              <a:rPr lang="en-US" sz="70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mj-lt"/>
              </a:rPr>
              <a:t>#1</a:t>
            </a:r>
          </a:p>
        </p:txBody>
      </p:sp>
      <p:sp>
        <p:nvSpPr>
          <p:cNvPr id="6" name="Content Placeholder 5">
            <a:extLst>
              <a:ext uri="{FF2B5EF4-FFF2-40B4-BE49-F238E27FC236}">
                <a16:creationId xmlns:a16="http://schemas.microsoft.com/office/drawing/2014/main" id="{853D860F-2DA9-4153-9B06-49010A6645B5}"/>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0820534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5900"/>
            <a:ext cx="12192000" cy="1417583"/>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819483" y="277198"/>
            <a:ext cx="10160187" cy="1193805"/>
          </a:xfrm>
        </p:spPr>
        <p:txBody>
          <a:bodyPr>
            <a:normAutofit fontScale="90000"/>
          </a:bodyPr>
          <a:lstStyle/>
          <a:p>
            <a:r>
              <a:rPr lang="en-US" sz="3300" b="1" dirty="0">
                <a:solidFill>
                  <a:schemeClr val="bg1"/>
                </a:solidFill>
                <a:latin typeface="Ford city" panose="02000506000000020004" pitchFamily="2" charset="0"/>
              </a:rPr>
              <a:t>10 steps to take your pizzeria From Good to Incredible</a:t>
            </a:r>
            <a:br>
              <a:rPr lang="en-US" sz="3000" b="1" dirty="0">
                <a:solidFill>
                  <a:schemeClr val="bg1"/>
                </a:solidFill>
                <a:latin typeface="Ford city" panose="02000506000000020004" pitchFamily="2" charset="0"/>
              </a:rPr>
            </a:br>
            <a:r>
              <a:rPr lang="en-US" sz="6700" b="1" cap="none" spc="600" dirty="0">
                <a:solidFill>
                  <a:schemeClr val="bg1"/>
                </a:solidFill>
                <a:latin typeface="Bellissimo" panose="00000500000000000000" pitchFamily="2" charset="0"/>
              </a:rPr>
              <a:t>Building High Performing Teams</a:t>
            </a:r>
            <a:br>
              <a:rPr lang="en-US" sz="3000" b="1" dirty="0">
                <a:latin typeface="Ford city" panose="02000506000000020004" pitchFamily="2" charset="0"/>
              </a:rPr>
            </a:br>
            <a:endParaRPr lang="en-US" sz="3000" b="1" dirty="0">
              <a:latin typeface="Ford city" panose="02000506000000020004" pitchFamily="2" charset="0"/>
            </a:endParaRPr>
          </a:p>
        </p:txBody>
      </p:sp>
      <p:sp>
        <p:nvSpPr>
          <p:cNvPr id="4" name="TextBox 3"/>
          <p:cNvSpPr txBox="1"/>
          <p:nvPr/>
        </p:nvSpPr>
        <p:spPr>
          <a:xfrm>
            <a:off x="11288935" y="6063647"/>
            <a:ext cx="690735" cy="553998"/>
          </a:xfrm>
          <a:prstGeom prst="rect">
            <a:avLst/>
          </a:prstGeom>
          <a:noFill/>
        </p:spPr>
        <p:txBody>
          <a:bodyPr wrap="square" rtlCol="0">
            <a:spAutoFit/>
          </a:bodyPr>
          <a:lstStyle/>
          <a:p>
            <a:pPr algn="ctr"/>
            <a:r>
              <a:rPr lang="en-US" sz="3000" dirty="0">
                <a:solidFill>
                  <a:schemeClr val="bg1"/>
                </a:solidFill>
                <a:latin typeface="Ford city" panose="02000506000000020004" pitchFamily="2" charset="0"/>
                <a:sym typeface="Symbol" panose="05050102010706020507" pitchFamily="18" charset="2"/>
              </a:rPr>
              <a:t>!</a:t>
            </a:r>
            <a:endParaRPr lang="en-US" sz="3000" dirty="0">
              <a:solidFill>
                <a:schemeClr val="bg1"/>
              </a:solidFill>
              <a:latin typeface="Ford city" panose="02000506000000020004" pitchFamily="2" charset="0"/>
            </a:endParaRPr>
          </a:p>
        </p:txBody>
      </p:sp>
      <p:sp>
        <p:nvSpPr>
          <p:cNvPr id="12" name="Rectangle 11"/>
          <p:cNvSpPr/>
          <p:nvPr/>
        </p:nvSpPr>
        <p:spPr>
          <a:xfrm>
            <a:off x="738498" y="3380866"/>
            <a:ext cx="1966863" cy="369332"/>
          </a:xfrm>
          <a:prstGeom prst="rect">
            <a:avLst/>
          </a:prstGeom>
        </p:spPr>
        <p:txBody>
          <a:bodyPr wrap="square">
            <a:spAutoFit/>
          </a:bodyPr>
          <a:lstStyle/>
          <a:p>
            <a:endParaRPr lang="en-US" b="1" dirty="0">
              <a:solidFill>
                <a:srgbClr val="CCECFF"/>
              </a:solidFill>
            </a:endParaRPr>
          </a:p>
        </p:txBody>
      </p:sp>
      <p:pic>
        <p:nvPicPr>
          <p:cNvPr id="16386" name="Picture 2" descr="No automatic alt text availa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922" y="7036831"/>
            <a:ext cx="1557835" cy="109535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No automatic alt text availa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5361" y="7036830"/>
            <a:ext cx="1557835" cy="109535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No automatic alt text availa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5917" y="7056887"/>
            <a:ext cx="1557835" cy="1095353"/>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rot="302500">
            <a:off x="9621995" y="4708603"/>
            <a:ext cx="1771541" cy="646331"/>
          </a:xfrm>
          <a:prstGeom prst="rect">
            <a:avLst/>
          </a:prstGeom>
          <a:noFill/>
        </p:spPr>
        <p:txBody>
          <a:bodyPr wrap="square" rtlCol="0">
            <a:spAutoFit/>
          </a:bodyPr>
          <a:lstStyle/>
          <a:p>
            <a:r>
              <a:rPr lang="en-US" b="1" dirty="0">
                <a:solidFill>
                  <a:schemeClr val="bg1"/>
                </a:solidFill>
                <a:latin typeface="+mj-lt"/>
              </a:rPr>
              <a:t>Maple Valley </a:t>
            </a:r>
          </a:p>
          <a:p>
            <a:r>
              <a:rPr lang="en-US" b="1" dirty="0">
                <a:solidFill>
                  <a:schemeClr val="bg1"/>
                </a:solidFill>
                <a:latin typeface="+mj-lt"/>
              </a:rPr>
              <a:t>Days  Parade</a:t>
            </a:r>
          </a:p>
        </p:txBody>
      </p:sp>
      <p:sp>
        <p:nvSpPr>
          <p:cNvPr id="3" name="Rectangle 2">
            <a:extLst>
              <a:ext uri="{FF2B5EF4-FFF2-40B4-BE49-F238E27FC236}">
                <a16:creationId xmlns:a16="http://schemas.microsoft.com/office/drawing/2014/main" id="{B6528ADD-3A04-40C9-B060-EAFA97C640F0}"/>
              </a:ext>
            </a:extLst>
          </p:cNvPr>
          <p:cNvSpPr/>
          <p:nvPr/>
        </p:nvSpPr>
        <p:spPr>
          <a:xfrm>
            <a:off x="503326" y="-106388"/>
            <a:ext cx="1218603" cy="1169551"/>
          </a:xfrm>
          <a:prstGeom prst="rect">
            <a:avLst/>
          </a:prstGeom>
          <a:noFill/>
        </p:spPr>
        <p:txBody>
          <a:bodyPr wrap="none" lIns="91440" tIns="45720" rIns="91440" bIns="45720">
            <a:spAutoFit/>
          </a:bodyPr>
          <a:lstStyle/>
          <a:p>
            <a:pPr algn="ctr"/>
            <a:r>
              <a:rPr lang="en-US" sz="70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mj-lt"/>
              </a:rPr>
              <a:t>#1</a:t>
            </a:r>
          </a:p>
        </p:txBody>
      </p:sp>
      <p:sp>
        <p:nvSpPr>
          <p:cNvPr id="6" name="Content Placeholder 5">
            <a:extLst>
              <a:ext uri="{FF2B5EF4-FFF2-40B4-BE49-F238E27FC236}">
                <a16:creationId xmlns:a16="http://schemas.microsoft.com/office/drawing/2014/main" id="{853D860F-2DA9-4153-9B06-49010A6645B5}"/>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1365257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5900"/>
            <a:ext cx="12192000" cy="1417583"/>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25593" y="165361"/>
            <a:ext cx="10160187" cy="1193805"/>
          </a:xfrm>
        </p:spPr>
        <p:txBody>
          <a:bodyPr>
            <a:normAutofit fontScale="90000"/>
          </a:bodyPr>
          <a:lstStyle/>
          <a:p>
            <a:r>
              <a:rPr lang="en-US" sz="3300" b="1" dirty="0">
                <a:solidFill>
                  <a:schemeClr val="bg1"/>
                </a:solidFill>
                <a:latin typeface="Ford city" panose="02000506000000020004" pitchFamily="2" charset="0"/>
              </a:rPr>
              <a:t>10 steps to take your pizzeria From Good to Incredible</a:t>
            </a:r>
            <a:br>
              <a:rPr lang="en-US" sz="3000" b="1" dirty="0">
                <a:solidFill>
                  <a:schemeClr val="bg1"/>
                </a:solidFill>
                <a:latin typeface="Ford city" panose="02000506000000020004" pitchFamily="2" charset="0"/>
              </a:rPr>
            </a:br>
            <a:r>
              <a:rPr lang="en-US" sz="6700" b="1" cap="none" spc="600" dirty="0">
                <a:solidFill>
                  <a:schemeClr val="bg1"/>
                </a:solidFill>
                <a:latin typeface="Bellissimo" panose="00000500000000000000" pitchFamily="2" charset="0"/>
              </a:rPr>
              <a:t>Building High Performing Teams</a:t>
            </a:r>
            <a:br>
              <a:rPr lang="en-US" sz="3000" b="1" dirty="0">
                <a:latin typeface="Ford city" panose="02000506000000020004" pitchFamily="2" charset="0"/>
              </a:rPr>
            </a:br>
            <a:endParaRPr lang="en-US" sz="3000" b="1" dirty="0">
              <a:latin typeface="Ford city" panose="02000506000000020004" pitchFamily="2" charset="0"/>
            </a:endParaRPr>
          </a:p>
        </p:txBody>
      </p:sp>
      <p:sp>
        <p:nvSpPr>
          <p:cNvPr id="4" name="TextBox 3"/>
          <p:cNvSpPr txBox="1"/>
          <p:nvPr/>
        </p:nvSpPr>
        <p:spPr>
          <a:xfrm>
            <a:off x="11288935" y="6063647"/>
            <a:ext cx="690735" cy="553998"/>
          </a:xfrm>
          <a:prstGeom prst="rect">
            <a:avLst/>
          </a:prstGeom>
          <a:noFill/>
        </p:spPr>
        <p:txBody>
          <a:bodyPr wrap="square" rtlCol="0">
            <a:spAutoFit/>
          </a:bodyPr>
          <a:lstStyle/>
          <a:p>
            <a:pPr algn="ctr"/>
            <a:r>
              <a:rPr lang="en-US" sz="3000" dirty="0">
                <a:solidFill>
                  <a:schemeClr val="bg1"/>
                </a:solidFill>
                <a:latin typeface="Ford city" panose="02000506000000020004" pitchFamily="2" charset="0"/>
                <a:sym typeface="Symbol" panose="05050102010706020507" pitchFamily="18" charset="2"/>
              </a:rPr>
              <a:t>!</a:t>
            </a:r>
            <a:endParaRPr lang="en-US" sz="3000" dirty="0">
              <a:solidFill>
                <a:schemeClr val="bg1"/>
              </a:solidFill>
              <a:latin typeface="Ford city" panose="02000506000000020004" pitchFamily="2" charset="0"/>
            </a:endParaRPr>
          </a:p>
        </p:txBody>
      </p:sp>
      <p:sp>
        <p:nvSpPr>
          <p:cNvPr id="12" name="Rectangle 11"/>
          <p:cNvSpPr/>
          <p:nvPr/>
        </p:nvSpPr>
        <p:spPr>
          <a:xfrm>
            <a:off x="738498" y="3380866"/>
            <a:ext cx="1966863" cy="369332"/>
          </a:xfrm>
          <a:prstGeom prst="rect">
            <a:avLst/>
          </a:prstGeom>
        </p:spPr>
        <p:txBody>
          <a:bodyPr wrap="square">
            <a:spAutoFit/>
          </a:bodyPr>
          <a:lstStyle/>
          <a:p>
            <a:endParaRPr lang="en-US" b="1" dirty="0">
              <a:solidFill>
                <a:srgbClr val="CCECFF"/>
              </a:solidFill>
            </a:endParaRPr>
          </a:p>
        </p:txBody>
      </p:sp>
      <p:pic>
        <p:nvPicPr>
          <p:cNvPr id="16386" name="Picture 2" descr="No automatic alt text availa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922" y="7036831"/>
            <a:ext cx="1557835" cy="109535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No automatic alt text availa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5361" y="7036830"/>
            <a:ext cx="1557835" cy="109535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No automatic alt text availa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5917" y="7056887"/>
            <a:ext cx="1557835" cy="1095353"/>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rot="302500">
            <a:off x="9621995" y="4708603"/>
            <a:ext cx="1771541" cy="646331"/>
          </a:xfrm>
          <a:prstGeom prst="rect">
            <a:avLst/>
          </a:prstGeom>
          <a:noFill/>
        </p:spPr>
        <p:txBody>
          <a:bodyPr wrap="square" rtlCol="0">
            <a:spAutoFit/>
          </a:bodyPr>
          <a:lstStyle/>
          <a:p>
            <a:r>
              <a:rPr lang="en-US" b="1" dirty="0">
                <a:solidFill>
                  <a:schemeClr val="bg1"/>
                </a:solidFill>
                <a:latin typeface="+mj-lt"/>
              </a:rPr>
              <a:t>Maple Valley </a:t>
            </a:r>
          </a:p>
          <a:p>
            <a:r>
              <a:rPr lang="en-US" b="1" dirty="0">
                <a:solidFill>
                  <a:schemeClr val="bg1"/>
                </a:solidFill>
                <a:latin typeface="+mj-lt"/>
              </a:rPr>
              <a:t>Days  Parade</a:t>
            </a:r>
          </a:p>
        </p:txBody>
      </p:sp>
      <p:sp>
        <p:nvSpPr>
          <p:cNvPr id="6" name="Content Placeholder 5">
            <a:extLst>
              <a:ext uri="{FF2B5EF4-FFF2-40B4-BE49-F238E27FC236}">
                <a16:creationId xmlns:a16="http://schemas.microsoft.com/office/drawing/2014/main" id="{853D860F-2DA9-4153-9B06-49010A6645B5}"/>
              </a:ext>
            </a:extLst>
          </p:cNvPr>
          <p:cNvSpPr>
            <a:spLocks noGrp="1"/>
          </p:cNvSpPr>
          <p:nvPr>
            <p:ph idx="1"/>
          </p:nvPr>
        </p:nvSpPr>
        <p:spPr>
          <a:xfrm>
            <a:off x="625642" y="2304809"/>
            <a:ext cx="11691991" cy="553998"/>
          </a:xfrm>
        </p:spPr>
        <p:txBody>
          <a:bodyPr>
            <a:noAutofit/>
          </a:bodyPr>
          <a:lstStyle/>
          <a:p>
            <a:pPr marL="0" indent="0">
              <a:buNone/>
            </a:pPr>
            <a:r>
              <a:rPr lang="en-US" dirty="0">
                <a:latin typeface="Century Gothic" panose="020B0502020202020204" pitchFamily="34" charset="0"/>
                <a:cs typeface="Arial" panose="020B0604020202020204" pitchFamily="34" charset="0"/>
              </a:rPr>
              <a:t>How will you drive your business?</a:t>
            </a:r>
          </a:p>
          <a:p>
            <a:pPr marL="0" indent="0">
              <a:buNone/>
            </a:pPr>
            <a:endParaRPr lang="en-US" sz="3500" dirty="0">
              <a:latin typeface="Century Gothic" panose="020B0502020202020204" pitchFamily="34" charset="0"/>
              <a:cs typeface="Arial" panose="020B0604020202020204" pitchFamily="34" charset="0"/>
            </a:endParaRPr>
          </a:p>
          <a:p>
            <a:pPr marL="742950" indent="-742950">
              <a:buFont typeface="+mj-lt"/>
              <a:buAutoNum type="arabicPeriod"/>
            </a:pPr>
            <a:endParaRPr lang="en-US" sz="3500" b="1" dirty="0">
              <a:latin typeface="Century Gothic" panose="020B0502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B6528ADD-3A04-40C9-B060-EAFA97C640F0}"/>
              </a:ext>
            </a:extLst>
          </p:cNvPr>
          <p:cNvSpPr/>
          <p:nvPr/>
        </p:nvSpPr>
        <p:spPr>
          <a:xfrm>
            <a:off x="480559" y="1135258"/>
            <a:ext cx="4363695" cy="1169551"/>
          </a:xfrm>
          <a:prstGeom prst="rect">
            <a:avLst/>
          </a:prstGeom>
          <a:noFill/>
        </p:spPr>
        <p:txBody>
          <a:bodyPr wrap="none" lIns="91440" tIns="45720" rIns="91440" bIns="45720">
            <a:spAutoFit/>
          </a:bodyPr>
          <a:lstStyle/>
          <a:p>
            <a:pPr algn="ctr"/>
            <a:r>
              <a:rPr lang="en-US" sz="70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mj-lt"/>
              </a:rPr>
              <a:t>The driver</a:t>
            </a:r>
          </a:p>
        </p:txBody>
      </p:sp>
      <p:sp>
        <p:nvSpPr>
          <p:cNvPr id="7" name="Rectangle 6">
            <a:extLst>
              <a:ext uri="{FF2B5EF4-FFF2-40B4-BE49-F238E27FC236}">
                <a16:creationId xmlns:a16="http://schemas.microsoft.com/office/drawing/2014/main" id="{99E50C5D-A944-4255-A5B7-FC39F10FE916}"/>
              </a:ext>
            </a:extLst>
          </p:cNvPr>
          <p:cNvSpPr/>
          <p:nvPr/>
        </p:nvSpPr>
        <p:spPr>
          <a:xfrm>
            <a:off x="625642" y="2842670"/>
            <a:ext cx="10827860" cy="3785652"/>
          </a:xfrm>
          <a:prstGeom prst="rect">
            <a:avLst/>
          </a:prstGeom>
        </p:spPr>
        <p:txBody>
          <a:bodyPr wrap="square">
            <a:spAutoFit/>
          </a:bodyPr>
          <a:lstStyle/>
          <a:p>
            <a:pPr marL="742950" indent="-742950">
              <a:buClr>
                <a:srgbClr val="C00000"/>
              </a:buClr>
              <a:buFont typeface="+mj-lt"/>
              <a:buAutoNum type="arabicPeriod" startAt="7"/>
            </a:pPr>
            <a:r>
              <a:rPr lang="en-US" sz="4000" dirty="0">
                <a:latin typeface="Century Gothic" panose="020B0502020202020204" pitchFamily="34" charset="0"/>
                <a:cs typeface="Arial" panose="020B0604020202020204" pitchFamily="34" charset="0"/>
              </a:rPr>
              <a:t>Be great leader!</a:t>
            </a:r>
            <a:endParaRPr lang="en-US" sz="4000" b="1" dirty="0">
              <a:latin typeface="Century Gothic" panose="020B0502020202020204" pitchFamily="34" charset="0"/>
              <a:cs typeface="Arial" panose="020B0604020202020204" pitchFamily="34" charset="0"/>
            </a:endParaRPr>
          </a:p>
          <a:p>
            <a:pPr marL="742950" indent="-742950">
              <a:buClr>
                <a:srgbClr val="C00000"/>
              </a:buClr>
              <a:buFont typeface="+mj-lt"/>
              <a:buAutoNum type="arabicPeriod" startAt="7"/>
            </a:pPr>
            <a:r>
              <a:rPr lang="en-US" sz="4000" dirty="0">
                <a:latin typeface="Century Gothic" panose="020B0502020202020204" pitchFamily="34" charset="0"/>
                <a:cs typeface="Arial" panose="020B0604020202020204" pitchFamily="34" charset="0"/>
              </a:rPr>
              <a:t>Hire only the best!</a:t>
            </a:r>
            <a:endParaRPr lang="en-US" sz="4000" b="1" dirty="0">
              <a:latin typeface="Century Gothic" panose="020B0502020202020204" pitchFamily="34" charset="0"/>
              <a:cs typeface="Arial" panose="020B0604020202020204" pitchFamily="34" charset="0"/>
            </a:endParaRPr>
          </a:p>
          <a:p>
            <a:pPr marL="742950" indent="-742950">
              <a:buClr>
                <a:srgbClr val="C00000"/>
              </a:buClr>
              <a:buFont typeface="+mj-lt"/>
              <a:buAutoNum type="arabicPeriod" startAt="7"/>
            </a:pPr>
            <a:r>
              <a:rPr lang="en-US" sz="4000" dirty="0">
                <a:latin typeface="Century Gothic" panose="020B0502020202020204" pitchFamily="34" charset="0"/>
                <a:cs typeface="Arial" panose="020B0604020202020204" pitchFamily="34" charset="0"/>
              </a:rPr>
              <a:t>The tools, resources and equipment to get the job done!</a:t>
            </a:r>
          </a:p>
          <a:p>
            <a:pPr marL="742950" indent="-742950">
              <a:buClr>
                <a:srgbClr val="C00000"/>
              </a:buClr>
              <a:buFont typeface="+mj-lt"/>
              <a:buAutoNum type="arabicPeriod" startAt="7"/>
            </a:pPr>
            <a:r>
              <a:rPr lang="en-US" sz="4000" dirty="0">
                <a:latin typeface="Century Gothic" panose="020B0502020202020204" pitchFamily="34" charset="0"/>
                <a:cs typeface="Arial" panose="020B0604020202020204" pitchFamily="34" charset="0"/>
              </a:rPr>
              <a:t>Learning &amp; Growing is Fundamental for Everyone</a:t>
            </a:r>
            <a:endParaRPr lang="en-US" sz="4000" dirty="0"/>
          </a:p>
        </p:txBody>
      </p:sp>
    </p:spTree>
    <p:extLst>
      <p:ext uri="{BB962C8B-B14F-4D97-AF65-F5344CB8AC3E}">
        <p14:creationId xmlns:p14="http://schemas.microsoft.com/office/powerpoint/2010/main" val="34504327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5900"/>
            <a:ext cx="12192000" cy="1417583"/>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819483" y="277198"/>
            <a:ext cx="10160187" cy="1193805"/>
          </a:xfrm>
        </p:spPr>
        <p:txBody>
          <a:bodyPr>
            <a:normAutofit fontScale="90000"/>
          </a:bodyPr>
          <a:lstStyle/>
          <a:p>
            <a:r>
              <a:rPr lang="en-US" sz="3300" b="1" dirty="0">
                <a:solidFill>
                  <a:schemeClr val="bg1"/>
                </a:solidFill>
                <a:latin typeface="Ford city" panose="02000506000000020004" pitchFamily="2" charset="0"/>
              </a:rPr>
              <a:t>10 steps to take your pizzeria From Good to Incredible</a:t>
            </a:r>
            <a:br>
              <a:rPr lang="en-US" sz="3000" b="1" dirty="0">
                <a:solidFill>
                  <a:schemeClr val="bg1"/>
                </a:solidFill>
                <a:latin typeface="Ford city" panose="02000506000000020004" pitchFamily="2" charset="0"/>
              </a:rPr>
            </a:br>
            <a:r>
              <a:rPr lang="en-US" sz="6700" b="1" cap="none" spc="600" dirty="0">
                <a:solidFill>
                  <a:schemeClr val="bg1"/>
                </a:solidFill>
                <a:latin typeface="Bellissimo" panose="00000500000000000000" pitchFamily="2" charset="0"/>
              </a:rPr>
              <a:t>Building High Performing Teams</a:t>
            </a:r>
            <a:br>
              <a:rPr lang="en-US" sz="3000" b="1" dirty="0">
                <a:latin typeface="Ford city" panose="02000506000000020004" pitchFamily="2" charset="0"/>
              </a:rPr>
            </a:br>
            <a:endParaRPr lang="en-US" sz="3000" b="1" dirty="0">
              <a:latin typeface="Ford city" panose="02000506000000020004" pitchFamily="2" charset="0"/>
            </a:endParaRPr>
          </a:p>
        </p:txBody>
      </p:sp>
      <p:sp>
        <p:nvSpPr>
          <p:cNvPr id="4" name="TextBox 3"/>
          <p:cNvSpPr txBox="1"/>
          <p:nvPr/>
        </p:nvSpPr>
        <p:spPr>
          <a:xfrm>
            <a:off x="11288935" y="6063647"/>
            <a:ext cx="690735" cy="553998"/>
          </a:xfrm>
          <a:prstGeom prst="rect">
            <a:avLst/>
          </a:prstGeom>
          <a:noFill/>
        </p:spPr>
        <p:txBody>
          <a:bodyPr wrap="square" rtlCol="0">
            <a:spAutoFit/>
          </a:bodyPr>
          <a:lstStyle/>
          <a:p>
            <a:pPr algn="ctr"/>
            <a:r>
              <a:rPr lang="en-US" sz="3000" dirty="0">
                <a:solidFill>
                  <a:schemeClr val="bg1"/>
                </a:solidFill>
                <a:latin typeface="Ford city" panose="02000506000000020004" pitchFamily="2" charset="0"/>
                <a:sym typeface="Symbol" panose="05050102010706020507" pitchFamily="18" charset="2"/>
              </a:rPr>
              <a:t>!</a:t>
            </a:r>
            <a:endParaRPr lang="en-US" sz="3000" dirty="0">
              <a:solidFill>
                <a:schemeClr val="bg1"/>
              </a:solidFill>
              <a:latin typeface="Ford city" panose="02000506000000020004" pitchFamily="2" charset="0"/>
            </a:endParaRPr>
          </a:p>
        </p:txBody>
      </p:sp>
      <p:sp>
        <p:nvSpPr>
          <p:cNvPr id="12" name="Rectangle 11"/>
          <p:cNvSpPr/>
          <p:nvPr/>
        </p:nvSpPr>
        <p:spPr>
          <a:xfrm>
            <a:off x="738498" y="3380866"/>
            <a:ext cx="1966863" cy="369332"/>
          </a:xfrm>
          <a:prstGeom prst="rect">
            <a:avLst/>
          </a:prstGeom>
        </p:spPr>
        <p:txBody>
          <a:bodyPr wrap="square">
            <a:spAutoFit/>
          </a:bodyPr>
          <a:lstStyle/>
          <a:p>
            <a:endParaRPr lang="en-US" b="1" dirty="0">
              <a:solidFill>
                <a:srgbClr val="CCECFF"/>
              </a:solidFill>
            </a:endParaRPr>
          </a:p>
        </p:txBody>
      </p:sp>
      <p:pic>
        <p:nvPicPr>
          <p:cNvPr id="16386" name="Picture 2" descr="No automatic alt text availa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922" y="7036831"/>
            <a:ext cx="1557835" cy="109535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No automatic alt text availa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5361" y="7036830"/>
            <a:ext cx="1557835" cy="109535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No automatic alt text availa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5917" y="7056887"/>
            <a:ext cx="1557835" cy="1095353"/>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rot="302500">
            <a:off x="9621995" y="4708603"/>
            <a:ext cx="1771541" cy="646331"/>
          </a:xfrm>
          <a:prstGeom prst="rect">
            <a:avLst/>
          </a:prstGeom>
          <a:noFill/>
        </p:spPr>
        <p:txBody>
          <a:bodyPr wrap="square" rtlCol="0">
            <a:spAutoFit/>
          </a:bodyPr>
          <a:lstStyle/>
          <a:p>
            <a:r>
              <a:rPr lang="en-US" b="1" dirty="0">
                <a:solidFill>
                  <a:schemeClr val="bg1"/>
                </a:solidFill>
                <a:latin typeface="+mj-lt"/>
              </a:rPr>
              <a:t>Maple Valley </a:t>
            </a:r>
          </a:p>
          <a:p>
            <a:r>
              <a:rPr lang="en-US" b="1" dirty="0">
                <a:solidFill>
                  <a:schemeClr val="bg1"/>
                </a:solidFill>
                <a:latin typeface="+mj-lt"/>
              </a:rPr>
              <a:t>Days  Parade</a:t>
            </a:r>
          </a:p>
        </p:txBody>
      </p:sp>
      <p:sp>
        <p:nvSpPr>
          <p:cNvPr id="3" name="Rectangle 2">
            <a:extLst>
              <a:ext uri="{FF2B5EF4-FFF2-40B4-BE49-F238E27FC236}">
                <a16:creationId xmlns:a16="http://schemas.microsoft.com/office/drawing/2014/main" id="{B6528ADD-3A04-40C9-B060-EAFA97C640F0}"/>
              </a:ext>
            </a:extLst>
          </p:cNvPr>
          <p:cNvSpPr/>
          <p:nvPr/>
        </p:nvSpPr>
        <p:spPr>
          <a:xfrm>
            <a:off x="503326" y="-106388"/>
            <a:ext cx="1218603" cy="1169551"/>
          </a:xfrm>
          <a:prstGeom prst="rect">
            <a:avLst/>
          </a:prstGeom>
          <a:noFill/>
        </p:spPr>
        <p:txBody>
          <a:bodyPr wrap="none" lIns="91440" tIns="45720" rIns="91440" bIns="45720">
            <a:spAutoFit/>
          </a:bodyPr>
          <a:lstStyle/>
          <a:p>
            <a:pPr algn="ctr"/>
            <a:r>
              <a:rPr lang="en-US" sz="70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mj-lt"/>
              </a:rPr>
              <a:t>#1</a:t>
            </a:r>
          </a:p>
        </p:txBody>
      </p:sp>
      <p:sp>
        <p:nvSpPr>
          <p:cNvPr id="6" name="Content Placeholder 5">
            <a:extLst>
              <a:ext uri="{FF2B5EF4-FFF2-40B4-BE49-F238E27FC236}">
                <a16:creationId xmlns:a16="http://schemas.microsoft.com/office/drawing/2014/main" id="{853D860F-2DA9-4153-9B06-49010A6645B5}"/>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695022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5900"/>
            <a:ext cx="12192000" cy="1417583"/>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819483" y="277198"/>
            <a:ext cx="10160187" cy="1193805"/>
          </a:xfrm>
        </p:spPr>
        <p:txBody>
          <a:bodyPr>
            <a:normAutofit fontScale="90000"/>
          </a:bodyPr>
          <a:lstStyle/>
          <a:p>
            <a:r>
              <a:rPr lang="en-US" sz="3300" b="1" dirty="0">
                <a:solidFill>
                  <a:schemeClr val="bg1"/>
                </a:solidFill>
                <a:latin typeface="Ford city" panose="02000506000000020004" pitchFamily="2" charset="0"/>
              </a:rPr>
              <a:t>10 steps to take your pizzeria From Good to Incredible</a:t>
            </a:r>
            <a:br>
              <a:rPr lang="en-US" sz="3000" b="1" dirty="0">
                <a:solidFill>
                  <a:schemeClr val="bg1"/>
                </a:solidFill>
                <a:latin typeface="Ford city" panose="02000506000000020004" pitchFamily="2" charset="0"/>
              </a:rPr>
            </a:br>
            <a:r>
              <a:rPr lang="en-US" sz="6700" b="1" cap="none" spc="600" dirty="0">
                <a:solidFill>
                  <a:schemeClr val="bg1"/>
                </a:solidFill>
                <a:latin typeface="Bellissimo" panose="00000500000000000000" pitchFamily="2" charset="0"/>
              </a:rPr>
              <a:t>Building High Performing Teams</a:t>
            </a:r>
            <a:br>
              <a:rPr lang="en-US" sz="3000" b="1" dirty="0">
                <a:latin typeface="Ford city" panose="02000506000000020004" pitchFamily="2" charset="0"/>
              </a:rPr>
            </a:br>
            <a:endParaRPr lang="en-US" sz="3000" b="1" dirty="0">
              <a:latin typeface="Ford city" panose="02000506000000020004" pitchFamily="2" charset="0"/>
            </a:endParaRPr>
          </a:p>
        </p:txBody>
      </p:sp>
      <p:sp>
        <p:nvSpPr>
          <p:cNvPr id="4" name="TextBox 3"/>
          <p:cNvSpPr txBox="1"/>
          <p:nvPr/>
        </p:nvSpPr>
        <p:spPr>
          <a:xfrm>
            <a:off x="11288935" y="6063647"/>
            <a:ext cx="690735" cy="553998"/>
          </a:xfrm>
          <a:prstGeom prst="rect">
            <a:avLst/>
          </a:prstGeom>
          <a:noFill/>
        </p:spPr>
        <p:txBody>
          <a:bodyPr wrap="square" rtlCol="0">
            <a:spAutoFit/>
          </a:bodyPr>
          <a:lstStyle/>
          <a:p>
            <a:pPr algn="ctr"/>
            <a:r>
              <a:rPr lang="en-US" sz="3000" dirty="0">
                <a:solidFill>
                  <a:schemeClr val="bg1"/>
                </a:solidFill>
                <a:latin typeface="Ford city" panose="02000506000000020004" pitchFamily="2" charset="0"/>
                <a:sym typeface="Symbol" panose="05050102010706020507" pitchFamily="18" charset="2"/>
              </a:rPr>
              <a:t>!</a:t>
            </a:r>
            <a:endParaRPr lang="en-US" sz="3000" dirty="0">
              <a:solidFill>
                <a:schemeClr val="bg1"/>
              </a:solidFill>
              <a:latin typeface="Ford city" panose="02000506000000020004" pitchFamily="2" charset="0"/>
            </a:endParaRPr>
          </a:p>
        </p:txBody>
      </p:sp>
      <p:sp>
        <p:nvSpPr>
          <p:cNvPr id="12" name="Rectangle 11"/>
          <p:cNvSpPr/>
          <p:nvPr/>
        </p:nvSpPr>
        <p:spPr>
          <a:xfrm>
            <a:off x="738498" y="3380866"/>
            <a:ext cx="1966863" cy="369332"/>
          </a:xfrm>
          <a:prstGeom prst="rect">
            <a:avLst/>
          </a:prstGeom>
        </p:spPr>
        <p:txBody>
          <a:bodyPr wrap="square">
            <a:spAutoFit/>
          </a:bodyPr>
          <a:lstStyle/>
          <a:p>
            <a:endParaRPr lang="en-US" b="1" dirty="0">
              <a:solidFill>
                <a:srgbClr val="CCECFF"/>
              </a:solidFill>
            </a:endParaRPr>
          </a:p>
        </p:txBody>
      </p:sp>
      <p:pic>
        <p:nvPicPr>
          <p:cNvPr id="16386" name="Picture 2" descr="No automatic alt text availa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922" y="7036831"/>
            <a:ext cx="1557835" cy="109535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No automatic alt text availa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5361" y="7036830"/>
            <a:ext cx="1557835" cy="109535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No automatic alt text availa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5917" y="7056887"/>
            <a:ext cx="1557835" cy="1095353"/>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rot="302500">
            <a:off x="9621995" y="4708603"/>
            <a:ext cx="1771541" cy="646331"/>
          </a:xfrm>
          <a:prstGeom prst="rect">
            <a:avLst/>
          </a:prstGeom>
          <a:noFill/>
        </p:spPr>
        <p:txBody>
          <a:bodyPr wrap="square" rtlCol="0">
            <a:spAutoFit/>
          </a:bodyPr>
          <a:lstStyle/>
          <a:p>
            <a:r>
              <a:rPr lang="en-US" b="1" dirty="0">
                <a:solidFill>
                  <a:schemeClr val="bg1"/>
                </a:solidFill>
                <a:latin typeface="+mj-lt"/>
              </a:rPr>
              <a:t>Maple Valley </a:t>
            </a:r>
          </a:p>
          <a:p>
            <a:r>
              <a:rPr lang="en-US" b="1" dirty="0">
                <a:solidFill>
                  <a:schemeClr val="bg1"/>
                </a:solidFill>
                <a:latin typeface="+mj-lt"/>
              </a:rPr>
              <a:t>Days  Parade</a:t>
            </a:r>
          </a:p>
        </p:txBody>
      </p:sp>
      <p:sp>
        <p:nvSpPr>
          <p:cNvPr id="3" name="Rectangle 2">
            <a:extLst>
              <a:ext uri="{FF2B5EF4-FFF2-40B4-BE49-F238E27FC236}">
                <a16:creationId xmlns:a16="http://schemas.microsoft.com/office/drawing/2014/main" id="{B6528ADD-3A04-40C9-B060-EAFA97C640F0}"/>
              </a:ext>
            </a:extLst>
          </p:cNvPr>
          <p:cNvSpPr/>
          <p:nvPr/>
        </p:nvSpPr>
        <p:spPr>
          <a:xfrm>
            <a:off x="503326" y="-106388"/>
            <a:ext cx="1218603" cy="1169551"/>
          </a:xfrm>
          <a:prstGeom prst="rect">
            <a:avLst/>
          </a:prstGeom>
          <a:noFill/>
        </p:spPr>
        <p:txBody>
          <a:bodyPr wrap="none" lIns="91440" tIns="45720" rIns="91440" bIns="45720">
            <a:spAutoFit/>
          </a:bodyPr>
          <a:lstStyle/>
          <a:p>
            <a:pPr algn="ctr"/>
            <a:r>
              <a:rPr lang="en-US" sz="70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mj-lt"/>
              </a:rPr>
              <a:t>#1</a:t>
            </a:r>
          </a:p>
        </p:txBody>
      </p:sp>
      <p:sp>
        <p:nvSpPr>
          <p:cNvPr id="6" name="Content Placeholder 5">
            <a:extLst>
              <a:ext uri="{FF2B5EF4-FFF2-40B4-BE49-F238E27FC236}">
                <a16:creationId xmlns:a16="http://schemas.microsoft.com/office/drawing/2014/main" id="{853D860F-2DA9-4153-9B06-49010A6645B5}"/>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0592923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5900"/>
            <a:ext cx="12192000" cy="1417583"/>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819483" y="277198"/>
            <a:ext cx="10160187" cy="1193805"/>
          </a:xfrm>
        </p:spPr>
        <p:txBody>
          <a:bodyPr>
            <a:normAutofit fontScale="90000"/>
          </a:bodyPr>
          <a:lstStyle/>
          <a:p>
            <a:r>
              <a:rPr lang="en-US" sz="3300" b="1" dirty="0">
                <a:solidFill>
                  <a:schemeClr val="bg1"/>
                </a:solidFill>
                <a:latin typeface="Ford city" panose="02000506000000020004" pitchFamily="2" charset="0"/>
              </a:rPr>
              <a:t>10 steps to take your pizzeria From Good to Incredible</a:t>
            </a:r>
            <a:br>
              <a:rPr lang="en-US" sz="3000" b="1" dirty="0">
                <a:solidFill>
                  <a:schemeClr val="bg1"/>
                </a:solidFill>
                <a:latin typeface="Ford city" panose="02000506000000020004" pitchFamily="2" charset="0"/>
              </a:rPr>
            </a:br>
            <a:r>
              <a:rPr lang="en-US" sz="6700" b="1" cap="none" spc="600" dirty="0">
                <a:solidFill>
                  <a:schemeClr val="bg1"/>
                </a:solidFill>
                <a:latin typeface="Bellissimo" panose="00000500000000000000" pitchFamily="2" charset="0"/>
              </a:rPr>
              <a:t>Building High Performing Teams</a:t>
            </a:r>
            <a:br>
              <a:rPr lang="en-US" sz="3000" b="1" dirty="0">
                <a:latin typeface="Ford city" panose="02000506000000020004" pitchFamily="2" charset="0"/>
              </a:rPr>
            </a:br>
            <a:endParaRPr lang="en-US" sz="3000" b="1" dirty="0">
              <a:latin typeface="Ford city" panose="02000506000000020004" pitchFamily="2" charset="0"/>
            </a:endParaRPr>
          </a:p>
        </p:txBody>
      </p:sp>
      <p:sp>
        <p:nvSpPr>
          <p:cNvPr id="4" name="TextBox 3"/>
          <p:cNvSpPr txBox="1"/>
          <p:nvPr/>
        </p:nvSpPr>
        <p:spPr>
          <a:xfrm>
            <a:off x="11288935" y="6063647"/>
            <a:ext cx="690735" cy="553998"/>
          </a:xfrm>
          <a:prstGeom prst="rect">
            <a:avLst/>
          </a:prstGeom>
          <a:noFill/>
        </p:spPr>
        <p:txBody>
          <a:bodyPr wrap="square" rtlCol="0">
            <a:spAutoFit/>
          </a:bodyPr>
          <a:lstStyle/>
          <a:p>
            <a:pPr algn="ctr"/>
            <a:r>
              <a:rPr lang="en-US" sz="3000" dirty="0">
                <a:solidFill>
                  <a:schemeClr val="bg1"/>
                </a:solidFill>
                <a:latin typeface="Ford city" panose="02000506000000020004" pitchFamily="2" charset="0"/>
                <a:sym typeface="Symbol" panose="05050102010706020507" pitchFamily="18" charset="2"/>
              </a:rPr>
              <a:t>!</a:t>
            </a:r>
            <a:endParaRPr lang="en-US" sz="3000" dirty="0">
              <a:solidFill>
                <a:schemeClr val="bg1"/>
              </a:solidFill>
              <a:latin typeface="Ford city" panose="02000506000000020004" pitchFamily="2" charset="0"/>
            </a:endParaRPr>
          </a:p>
        </p:txBody>
      </p:sp>
      <p:sp>
        <p:nvSpPr>
          <p:cNvPr id="12" name="Rectangle 11"/>
          <p:cNvSpPr/>
          <p:nvPr/>
        </p:nvSpPr>
        <p:spPr>
          <a:xfrm>
            <a:off x="738498" y="3380866"/>
            <a:ext cx="1966863" cy="369332"/>
          </a:xfrm>
          <a:prstGeom prst="rect">
            <a:avLst/>
          </a:prstGeom>
        </p:spPr>
        <p:txBody>
          <a:bodyPr wrap="square">
            <a:spAutoFit/>
          </a:bodyPr>
          <a:lstStyle/>
          <a:p>
            <a:endParaRPr lang="en-US" b="1" dirty="0">
              <a:solidFill>
                <a:srgbClr val="CCECFF"/>
              </a:solidFill>
            </a:endParaRPr>
          </a:p>
        </p:txBody>
      </p:sp>
      <p:pic>
        <p:nvPicPr>
          <p:cNvPr id="16386" name="Picture 2" descr="No automatic alt text availa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922" y="7036831"/>
            <a:ext cx="1557835" cy="109535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No automatic alt text availa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5361" y="7036830"/>
            <a:ext cx="1557835" cy="109535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No automatic alt text availa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5917" y="7056887"/>
            <a:ext cx="1557835" cy="1095353"/>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rot="302500">
            <a:off x="9621995" y="4708603"/>
            <a:ext cx="1771541" cy="646331"/>
          </a:xfrm>
          <a:prstGeom prst="rect">
            <a:avLst/>
          </a:prstGeom>
          <a:noFill/>
        </p:spPr>
        <p:txBody>
          <a:bodyPr wrap="square" rtlCol="0">
            <a:spAutoFit/>
          </a:bodyPr>
          <a:lstStyle/>
          <a:p>
            <a:r>
              <a:rPr lang="en-US" b="1" dirty="0">
                <a:solidFill>
                  <a:schemeClr val="bg1"/>
                </a:solidFill>
                <a:latin typeface="+mj-lt"/>
              </a:rPr>
              <a:t>Maple Valley </a:t>
            </a:r>
          </a:p>
          <a:p>
            <a:r>
              <a:rPr lang="en-US" b="1" dirty="0">
                <a:solidFill>
                  <a:schemeClr val="bg1"/>
                </a:solidFill>
                <a:latin typeface="+mj-lt"/>
              </a:rPr>
              <a:t>Days  Parade</a:t>
            </a:r>
          </a:p>
        </p:txBody>
      </p:sp>
      <p:sp>
        <p:nvSpPr>
          <p:cNvPr id="3" name="Rectangle 2">
            <a:extLst>
              <a:ext uri="{FF2B5EF4-FFF2-40B4-BE49-F238E27FC236}">
                <a16:creationId xmlns:a16="http://schemas.microsoft.com/office/drawing/2014/main" id="{B6528ADD-3A04-40C9-B060-EAFA97C640F0}"/>
              </a:ext>
            </a:extLst>
          </p:cNvPr>
          <p:cNvSpPr/>
          <p:nvPr/>
        </p:nvSpPr>
        <p:spPr>
          <a:xfrm>
            <a:off x="503326" y="-106388"/>
            <a:ext cx="1218603" cy="1169551"/>
          </a:xfrm>
          <a:prstGeom prst="rect">
            <a:avLst/>
          </a:prstGeom>
          <a:noFill/>
        </p:spPr>
        <p:txBody>
          <a:bodyPr wrap="none" lIns="91440" tIns="45720" rIns="91440" bIns="45720">
            <a:spAutoFit/>
          </a:bodyPr>
          <a:lstStyle/>
          <a:p>
            <a:pPr algn="ctr"/>
            <a:r>
              <a:rPr lang="en-US" sz="70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mj-lt"/>
              </a:rPr>
              <a:t>#1</a:t>
            </a:r>
          </a:p>
        </p:txBody>
      </p:sp>
      <p:sp>
        <p:nvSpPr>
          <p:cNvPr id="6" name="Content Placeholder 5">
            <a:extLst>
              <a:ext uri="{FF2B5EF4-FFF2-40B4-BE49-F238E27FC236}">
                <a16:creationId xmlns:a16="http://schemas.microsoft.com/office/drawing/2014/main" id="{853D860F-2DA9-4153-9B06-49010A6645B5}"/>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3844751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5900"/>
            <a:ext cx="12192000" cy="1417583"/>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819483" y="277198"/>
            <a:ext cx="10160187" cy="1193805"/>
          </a:xfrm>
        </p:spPr>
        <p:txBody>
          <a:bodyPr>
            <a:normAutofit fontScale="90000"/>
          </a:bodyPr>
          <a:lstStyle/>
          <a:p>
            <a:r>
              <a:rPr lang="en-US" sz="3300" b="1" dirty="0">
                <a:solidFill>
                  <a:schemeClr val="bg1"/>
                </a:solidFill>
                <a:latin typeface="Ford city" panose="02000506000000020004" pitchFamily="2" charset="0"/>
              </a:rPr>
              <a:t>10 steps to take your pizzeria From Good to Incredible</a:t>
            </a:r>
            <a:br>
              <a:rPr lang="en-US" sz="3000" b="1" dirty="0">
                <a:solidFill>
                  <a:schemeClr val="bg1"/>
                </a:solidFill>
                <a:latin typeface="Ford city" panose="02000506000000020004" pitchFamily="2" charset="0"/>
              </a:rPr>
            </a:br>
            <a:r>
              <a:rPr lang="en-US" sz="6700" b="1" cap="none" spc="600" dirty="0">
                <a:solidFill>
                  <a:schemeClr val="bg1"/>
                </a:solidFill>
                <a:latin typeface="Bellissimo" panose="00000500000000000000" pitchFamily="2" charset="0"/>
              </a:rPr>
              <a:t>Building High Performing Teams</a:t>
            </a:r>
            <a:br>
              <a:rPr lang="en-US" sz="3000" b="1" dirty="0">
                <a:latin typeface="Ford city" panose="02000506000000020004" pitchFamily="2" charset="0"/>
              </a:rPr>
            </a:br>
            <a:endParaRPr lang="en-US" sz="3000" b="1" dirty="0">
              <a:latin typeface="Ford city" panose="02000506000000020004" pitchFamily="2" charset="0"/>
            </a:endParaRPr>
          </a:p>
        </p:txBody>
      </p:sp>
      <p:sp>
        <p:nvSpPr>
          <p:cNvPr id="4" name="TextBox 3"/>
          <p:cNvSpPr txBox="1"/>
          <p:nvPr/>
        </p:nvSpPr>
        <p:spPr>
          <a:xfrm>
            <a:off x="11288935" y="6063647"/>
            <a:ext cx="690735" cy="553998"/>
          </a:xfrm>
          <a:prstGeom prst="rect">
            <a:avLst/>
          </a:prstGeom>
          <a:noFill/>
        </p:spPr>
        <p:txBody>
          <a:bodyPr wrap="square" rtlCol="0">
            <a:spAutoFit/>
          </a:bodyPr>
          <a:lstStyle/>
          <a:p>
            <a:pPr algn="ctr"/>
            <a:r>
              <a:rPr lang="en-US" sz="3000" dirty="0">
                <a:solidFill>
                  <a:schemeClr val="bg1"/>
                </a:solidFill>
                <a:latin typeface="Ford city" panose="02000506000000020004" pitchFamily="2" charset="0"/>
                <a:sym typeface="Symbol" panose="05050102010706020507" pitchFamily="18" charset="2"/>
              </a:rPr>
              <a:t>!</a:t>
            </a:r>
            <a:endParaRPr lang="en-US" sz="3000" dirty="0">
              <a:solidFill>
                <a:schemeClr val="bg1"/>
              </a:solidFill>
              <a:latin typeface="Ford city" panose="02000506000000020004" pitchFamily="2" charset="0"/>
            </a:endParaRPr>
          </a:p>
        </p:txBody>
      </p:sp>
      <p:sp>
        <p:nvSpPr>
          <p:cNvPr id="12" name="Rectangle 11"/>
          <p:cNvSpPr/>
          <p:nvPr/>
        </p:nvSpPr>
        <p:spPr>
          <a:xfrm>
            <a:off x="738498" y="3380866"/>
            <a:ext cx="1966863" cy="369332"/>
          </a:xfrm>
          <a:prstGeom prst="rect">
            <a:avLst/>
          </a:prstGeom>
        </p:spPr>
        <p:txBody>
          <a:bodyPr wrap="square">
            <a:spAutoFit/>
          </a:bodyPr>
          <a:lstStyle/>
          <a:p>
            <a:endParaRPr lang="en-US" b="1" dirty="0">
              <a:solidFill>
                <a:srgbClr val="CCECFF"/>
              </a:solidFill>
            </a:endParaRPr>
          </a:p>
        </p:txBody>
      </p:sp>
      <p:pic>
        <p:nvPicPr>
          <p:cNvPr id="16386" name="Picture 2" descr="No automatic alt text availa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922" y="7036831"/>
            <a:ext cx="1557835" cy="109535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No automatic alt text availa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5361" y="7036830"/>
            <a:ext cx="1557835" cy="109535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No automatic alt text availa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5917" y="7056887"/>
            <a:ext cx="1557835" cy="1095353"/>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rot="302500">
            <a:off x="9621995" y="4708603"/>
            <a:ext cx="1771541" cy="646331"/>
          </a:xfrm>
          <a:prstGeom prst="rect">
            <a:avLst/>
          </a:prstGeom>
          <a:noFill/>
        </p:spPr>
        <p:txBody>
          <a:bodyPr wrap="square" rtlCol="0">
            <a:spAutoFit/>
          </a:bodyPr>
          <a:lstStyle/>
          <a:p>
            <a:r>
              <a:rPr lang="en-US" b="1" dirty="0">
                <a:solidFill>
                  <a:schemeClr val="bg1"/>
                </a:solidFill>
                <a:latin typeface="+mj-lt"/>
              </a:rPr>
              <a:t>Maple Valley </a:t>
            </a:r>
          </a:p>
          <a:p>
            <a:r>
              <a:rPr lang="en-US" b="1" dirty="0">
                <a:solidFill>
                  <a:schemeClr val="bg1"/>
                </a:solidFill>
                <a:latin typeface="+mj-lt"/>
              </a:rPr>
              <a:t>Days  Parade</a:t>
            </a:r>
          </a:p>
        </p:txBody>
      </p:sp>
      <p:sp>
        <p:nvSpPr>
          <p:cNvPr id="3" name="Rectangle 2">
            <a:extLst>
              <a:ext uri="{FF2B5EF4-FFF2-40B4-BE49-F238E27FC236}">
                <a16:creationId xmlns:a16="http://schemas.microsoft.com/office/drawing/2014/main" id="{B6528ADD-3A04-40C9-B060-EAFA97C640F0}"/>
              </a:ext>
            </a:extLst>
          </p:cNvPr>
          <p:cNvSpPr/>
          <p:nvPr/>
        </p:nvSpPr>
        <p:spPr>
          <a:xfrm>
            <a:off x="503326" y="-106388"/>
            <a:ext cx="1218603" cy="1169551"/>
          </a:xfrm>
          <a:prstGeom prst="rect">
            <a:avLst/>
          </a:prstGeom>
          <a:noFill/>
        </p:spPr>
        <p:txBody>
          <a:bodyPr wrap="none" lIns="91440" tIns="45720" rIns="91440" bIns="45720">
            <a:spAutoFit/>
          </a:bodyPr>
          <a:lstStyle/>
          <a:p>
            <a:pPr algn="ctr"/>
            <a:r>
              <a:rPr lang="en-US" sz="70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mj-lt"/>
              </a:rPr>
              <a:t>#1</a:t>
            </a:r>
          </a:p>
        </p:txBody>
      </p:sp>
      <p:sp>
        <p:nvSpPr>
          <p:cNvPr id="6" name="Content Placeholder 5">
            <a:extLst>
              <a:ext uri="{FF2B5EF4-FFF2-40B4-BE49-F238E27FC236}">
                <a16:creationId xmlns:a16="http://schemas.microsoft.com/office/drawing/2014/main" id="{853D860F-2DA9-4153-9B06-49010A6645B5}"/>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835331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p:cNvSpPr>
            <a:spLocks noGrp="1"/>
          </p:cNvSpPr>
          <p:nvPr>
            <p:ph sz="half" idx="1"/>
          </p:nvPr>
        </p:nvSpPr>
        <p:spPr>
          <a:xfrm>
            <a:off x="6561220" y="2038972"/>
            <a:ext cx="5073083" cy="4202935"/>
          </a:xfrm>
        </p:spPr>
        <p:txBody>
          <a:bodyPr>
            <a:noAutofit/>
          </a:bodyPr>
          <a:lstStyle/>
          <a:p>
            <a:pPr>
              <a:spcBef>
                <a:spcPts val="500"/>
              </a:spcBef>
              <a:spcAft>
                <a:spcPts val="1000"/>
              </a:spcAft>
            </a:pPr>
            <a:r>
              <a:rPr lang="en-US" sz="4000" b="1" dirty="0"/>
              <a:t> From mediocre to the Highly performing Wolf-Pack.</a:t>
            </a:r>
          </a:p>
          <a:p>
            <a:pPr>
              <a:spcBef>
                <a:spcPts val="500"/>
              </a:spcBef>
              <a:spcAft>
                <a:spcPts val="1000"/>
              </a:spcAft>
            </a:pPr>
            <a:r>
              <a:rPr lang="en-US" sz="4000" b="1" dirty="0"/>
              <a:t>From Wolf-Pack to frustration.</a:t>
            </a:r>
          </a:p>
          <a:p>
            <a:pPr>
              <a:spcBef>
                <a:spcPts val="500"/>
              </a:spcBef>
              <a:spcAft>
                <a:spcPts val="1000"/>
              </a:spcAft>
            </a:pPr>
            <a:r>
              <a:rPr lang="en-US" sz="4000" b="1" dirty="0"/>
              <a:t>And back again! </a:t>
            </a:r>
          </a:p>
        </p:txBody>
      </p:sp>
      <p:sp>
        <p:nvSpPr>
          <p:cNvPr id="19" name="Rectangle 18"/>
          <p:cNvSpPr/>
          <p:nvPr/>
        </p:nvSpPr>
        <p:spPr>
          <a:xfrm>
            <a:off x="0" y="5900"/>
            <a:ext cx="12192000" cy="1417583"/>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913203" y="548158"/>
            <a:ext cx="10721100" cy="663684"/>
          </a:xfrm>
        </p:spPr>
        <p:txBody>
          <a:bodyPr>
            <a:normAutofit fontScale="90000"/>
          </a:bodyPr>
          <a:lstStyle/>
          <a:p>
            <a:r>
              <a:rPr lang="en-US" sz="3300" dirty="0">
                <a:solidFill>
                  <a:schemeClr val="bg1"/>
                </a:solidFill>
                <a:latin typeface="Ford city" panose="02000506000000020004" pitchFamily="2" charset="0"/>
              </a:rPr>
              <a:t>Happy Crew = Happy Customers = </a:t>
            </a:r>
            <a:r>
              <a:rPr lang="en-US" sz="3300" b="1" dirty="0">
                <a:solidFill>
                  <a:schemeClr val="bg1"/>
                </a:solidFill>
                <a:latin typeface="Ford city" panose="02000506000000020004" pitchFamily="2" charset="0"/>
              </a:rPr>
              <a:t>Happy Happy Owners$$$</a:t>
            </a:r>
            <a:br>
              <a:rPr lang="en-US" sz="3000" dirty="0">
                <a:solidFill>
                  <a:schemeClr val="bg1"/>
                </a:solidFill>
                <a:latin typeface="Ford city" panose="02000506000000020004" pitchFamily="2" charset="0"/>
              </a:rPr>
            </a:br>
            <a:r>
              <a:rPr lang="en-US" sz="6700" spc="200" dirty="0">
                <a:solidFill>
                  <a:schemeClr val="bg1"/>
                </a:solidFill>
                <a:latin typeface="Bellissimo" panose="00000500000000000000" pitchFamily="2" charset="0"/>
              </a:rPr>
              <a:t>A very common story!!</a:t>
            </a:r>
            <a:br>
              <a:rPr lang="en-US" sz="3000" dirty="0">
                <a:latin typeface="Ford city" panose="02000506000000020004" pitchFamily="2" charset="0"/>
              </a:rPr>
            </a:br>
            <a:endParaRPr lang="en-US" sz="3000" dirty="0">
              <a:latin typeface="Ford city" panose="02000506000000020004" pitchFamily="2" charset="0"/>
            </a:endParaRPr>
          </a:p>
        </p:txBody>
      </p:sp>
      <p:sp>
        <p:nvSpPr>
          <p:cNvPr id="4" name="TextBox 3"/>
          <p:cNvSpPr txBox="1"/>
          <p:nvPr/>
        </p:nvSpPr>
        <p:spPr>
          <a:xfrm>
            <a:off x="11288935" y="6063647"/>
            <a:ext cx="690735" cy="553998"/>
          </a:xfrm>
          <a:prstGeom prst="rect">
            <a:avLst/>
          </a:prstGeom>
          <a:noFill/>
        </p:spPr>
        <p:txBody>
          <a:bodyPr wrap="square" rtlCol="0">
            <a:spAutoFit/>
          </a:bodyPr>
          <a:lstStyle/>
          <a:p>
            <a:pPr algn="ctr"/>
            <a:r>
              <a:rPr lang="en-US" sz="3000" dirty="0">
                <a:solidFill>
                  <a:schemeClr val="bg1"/>
                </a:solidFill>
                <a:latin typeface="Ford city" panose="02000506000000020004" pitchFamily="2" charset="0"/>
                <a:sym typeface="Symbol" panose="05050102010706020507" pitchFamily="18" charset="2"/>
              </a:rPr>
              <a:t>!</a:t>
            </a:r>
            <a:endParaRPr lang="en-US" sz="3000" dirty="0">
              <a:solidFill>
                <a:schemeClr val="bg1"/>
              </a:solidFill>
              <a:latin typeface="Ford city" panose="02000506000000020004" pitchFamily="2" charset="0"/>
            </a:endParaRPr>
          </a:p>
        </p:txBody>
      </p:sp>
      <p:sp>
        <p:nvSpPr>
          <p:cNvPr id="12" name="Rectangle 11"/>
          <p:cNvSpPr/>
          <p:nvPr/>
        </p:nvSpPr>
        <p:spPr>
          <a:xfrm>
            <a:off x="738498" y="3380866"/>
            <a:ext cx="1966863" cy="369332"/>
          </a:xfrm>
          <a:prstGeom prst="rect">
            <a:avLst/>
          </a:prstGeom>
        </p:spPr>
        <p:txBody>
          <a:bodyPr wrap="square">
            <a:spAutoFit/>
          </a:bodyPr>
          <a:lstStyle/>
          <a:p>
            <a:endParaRPr lang="en-US" b="1" dirty="0">
              <a:solidFill>
                <a:srgbClr val="CCECFF"/>
              </a:solidFill>
            </a:endParaRPr>
          </a:p>
        </p:txBody>
      </p:sp>
      <p:sp>
        <p:nvSpPr>
          <p:cNvPr id="3" name="TextBox 2"/>
          <p:cNvSpPr txBox="1"/>
          <p:nvPr/>
        </p:nvSpPr>
        <p:spPr>
          <a:xfrm>
            <a:off x="316627" y="5905782"/>
            <a:ext cx="7660240" cy="477054"/>
          </a:xfrm>
          <a:prstGeom prst="rect">
            <a:avLst/>
          </a:prstGeom>
          <a:noFill/>
        </p:spPr>
        <p:txBody>
          <a:bodyPr wrap="square" rtlCol="0">
            <a:spAutoFit/>
          </a:bodyPr>
          <a:lstStyle/>
          <a:p>
            <a:r>
              <a:rPr lang="en-US" sz="2500" dirty="0"/>
              <a:t>General Managers for Farrelli’s – All Started as Hosts</a:t>
            </a:r>
          </a:p>
        </p:txBody>
      </p:sp>
      <p:grpSp>
        <p:nvGrpSpPr>
          <p:cNvPr id="5" name="Group 4"/>
          <p:cNvGrpSpPr/>
          <p:nvPr/>
        </p:nvGrpSpPr>
        <p:grpSpPr>
          <a:xfrm>
            <a:off x="625642" y="2226775"/>
            <a:ext cx="5473054" cy="3076059"/>
            <a:chOff x="401053" y="2264260"/>
            <a:chExt cx="5473054" cy="3076059"/>
          </a:xfrm>
        </p:grpSpPr>
        <p:pic>
          <p:nvPicPr>
            <p:cNvPr id="4100" name="Picture 4" descr="Image may contain: 3 people, people smiling, sunglasses, closeup and outdo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053" y="2264260"/>
              <a:ext cx="5473054" cy="307605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13" name="TextBox 12"/>
            <p:cNvSpPr txBox="1"/>
            <p:nvPr/>
          </p:nvSpPr>
          <p:spPr>
            <a:xfrm rot="21262730">
              <a:off x="845855" y="4623210"/>
              <a:ext cx="1237037" cy="707886"/>
            </a:xfrm>
            <a:prstGeom prst="rect">
              <a:avLst/>
            </a:prstGeom>
            <a:noFill/>
          </p:spPr>
          <p:txBody>
            <a:bodyPr wrap="square" rtlCol="0">
              <a:spAutoFit/>
            </a:bodyPr>
            <a:lstStyle/>
            <a:p>
              <a:r>
                <a:rPr lang="en-US" sz="2000" b="1" dirty="0">
                  <a:solidFill>
                    <a:srgbClr val="CCECFF"/>
                  </a:solidFill>
                  <a:latin typeface="+mj-lt"/>
                </a:rPr>
                <a:t>Chelsea 11 years</a:t>
              </a:r>
            </a:p>
          </p:txBody>
        </p:sp>
        <p:sp>
          <p:nvSpPr>
            <p:cNvPr id="14" name="TextBox 13"/>
            <p:cNvSpPr txBox="1"/>
            <p:nvPr/>
          </p:nvSpPr>
          <p:spPr>
            <a:xfrm rot="21262730">
              <a:off x="3399591" y="4447906"/>
              <a:ext cx="1174440" cy="707886"/>
            </a:xfrm>
            <a:prstGeom prst="rect">
              <a:avLst/>
            </a:prstGeom>
            <a:noFill/>
          </p:spPr>
          <p:txBody>
            <a:bodyPr wrap="square" rtlCol="0">
              <a:spAutoFit/>
            </a:bodyPr>
            <a:lstStyle/>
            <a:p>
              <a:r>
                <a:rPr lang="en-US" sz="2000" b="1" dirty="0">
                  <a:solidFill>
                    <a:srgbClr val="CCECFF"/>
                  </a:solidFill>
                  <a:latin typeface="+mj-lt"/>
                </a:rPr>
                <a:t>Jessie</a:t>
              </a:r>
            </a:p>
            <a:p>
              <a:r>
                <a:rPr lang="en-US" sz="2000" b="1" dirty="0">
                  <a:solidFill>
                    <a:srgbClr val="CCECFF"/>
                  </a:solidFill>
                  <a:latin typeface="+mj-lt"/>
                </a:rPr>
                <a:t>5 years</a:t>
              </a:r>
            </a:p>
          </p:txBody>
        </p:sp>
        <p:sp>
          <p:nvSpPr>
            <p:cNvPr id="15" name="TextBox 14"/>
            <p:cNvSpPr txBox="1"/>
            <p:nvPr/>
          </p:nvSpPr>
          <p:spPr>
            <a:xfrm rot="21262730">
              <a:off x="4570512" y="3444978"/>
              <a:ext cx="1237037" cy="707886"/>
            </a:xfrm>
            <a:prstGeom prst="rect">
              <a:avLst/>
            </a:prstGeom>
            <a:noFill/>
          </p:spPr>
          <p:txBody>
            <a:bodyPr wrap="square" rtlCol="0">
              <a:spAutoFit/>
            </a:bodyPr>
            <a:lstStyle/>
            <a:p>
              <a:r>
                <a:rPr lang="en-US" sz="2000" b="1" dirty="0">
                  <a:solidFill>
                    <a:srgbClr val="CCECFF"/>
                  </a:solidFill>
                  <a:latin typeface="+mj-lt"/>
                </a:rPr>
                <a:t>Emilie</a:t>
              </a:r>
            </a:p>
            <a:p>
              <a:r>
                <a:rPr lang="en-US" sz="2000" b="1" dirty="0">
                  <a:solidFill>
                    <a:srgbClr val="CCECFF"/>
                  </a:solidFill>
                  <a:latin typeface="+mj-lt"/>
                </a:rPr>
                <a:t>11 years</a:t>
              </a:r>
            </a:p>
          </p:txBody>
        </p:sp>
      </p:grpSp>
    </p:spTree>
    <p:extLst>
      <p:ext uri="{BB962C8B-B14F-4D97-AF65-F5344CB8AC3E}">
        <p14:creationId xmlns:p14="http://schemas.microsoft.com/office/powerpoint/2010/main" val="34726956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p:cNvSpPr>
            <a:spLocks noGrp="1"/>
          </p:cNvSpPr>
          <p:nvPr>
            <p:ph sz="half" idx="1"/>
          </p:nvPr>
        </p:nvSpPr>
        <p:spPr>
          <a:xfrm>
            <a:off x="659353" y="2378389"/>
            <a:ext cx="6149982" cy="2363031"/>
          </a:xfrm>
        </p:spPr>
        <p:txBody>
          <a:bodyPr>
            <a:noAutofit/>
          </a:bodyPr>
          <a:lstStyle/>
          <a:p>
            <a:pPr marL="0" indent="0" algn="ctr">
              <a:spcBef>
                <a:spcPts val="500"/>
              </a:spcBef>
              <a:spcAft>
                <a:spcPts val="1000"/>
              </a:spcAft>
              <a:buNone/>
            </a:pPr>
            <a:r>
              <a:rPr lang="en-US" sz="3000" b="1" dirty="0">
                <a:solidFill>
                  <a:schemeClr val="accent2"/>
                </a:solidFill>
              </a:rPr>
              <a:t>Culture is like the air we breathe.</a:t>
            </a:r>
          </a:p>
          <a:p>
            <a:pPr marL="0" indent="0" algn="ctr">
              <a:spcBef>
                <a:spcPts val="500"/>
              </a:spcBef>
              <a:spcAft>
                <a:spcPts val="1000"/>
              </a:spcAft>
              <a:buNone/>
            </a:pPr>
            <a:r>
              <a:rPr lang="en-US" sz="3000" b="1" dirty="0">
                <a:solidFill>
                  <a:schemeClr val="accent2"/>
                </a:solidFill>
              </a:rPr>
              <a:t>It is the shared values, beliefs, and behaviors that are characteristic of a particular social group.</a:t>
            </a:r>
          </a:p>
          <a:p>
            <a:pPr marL="0" indent="0" algn="ctr">
              <a:spcBef>
                <a:spcPts val="500"/>
              </a:spcBef>
              <a:spcAft>
                <a:spcPts val="1000"/>
              </a:spcAft>
              <a:buNone/>
            </a:pPr>
            <a:endParaRPr lang="en-US" sz="4000" b="1" dirty="0"/>
          </a:p>
          <a:p>
            <a:pPr marL="0" indent="0" algn="ctr">
              <a:spcBef>
                <a:spcPts val="500"/>
              </a:spcBef>
              <a:spcAft>
                <a:spcPts val="1000"/>
              </a:spcAft>
              <a:buNone/>
            </a:pPr>
            <a:endParaRPr lang="en-US" sz="4000" b="1" dirty="0"/>
          </a:p>
        </p:txBody>
      </p:sp>
      <p:sp>
        <p:nvSpPr>
          <p:cNvPr id="19" name="Rectangle 18"/>
          <p:cNvSpPr/>
          <p:nvPr/>
        </p:nvSpPr>
        <p:spPr>
          <a:xfrm>
            <a:off x="0" y="5900"/>
            <a:ext cx="12192000" cy="1417583"/>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913203" y="548158"/>
            <a:ext cx="10721100" cy="663684"/>
          </a:xfrm>
        </p:spPr>
        <p:txBody>
          <a:bodyPr>
            <a:normAutofit fontScale="90000"/>
          </a:bodyPr>
          <a:lstStyle/>
          <a:p>
            <a:r>
              <a:rPr lang="en-US" sz="3300" dirty="0">
                <a:solidFill>
                  <a:schemeClr val="bg1"/>
                </a:solidFill>
                <a:latin typeface="Ford city" panose="02000506000000020004" pitchFamily="2" charset="0"/>
              </a:rPr>
              <a:t>Happy Crew = Happy Customers = </a:t>
            </a:r>
            <a:r>
              <a:rPr lang="en-US" sz="3300" b="1" dirty="0">
                <a:solidFill>
                  <a:schemeClr val="bg1"/>
                </a:solidFill>
                <a:latin typeface="Ford city" panose="02000506000000020004" pitchFamily="2" charset="0"/>
              </a:rPr>
              <a:t>Happy Happy Owners$$$</a:t>
            </a:r>
            <a:br>
              <a:rPr lang="en-US" sz="3000" dirty="0">
                <a:solidFill>
                  <a:schemeClr val="bg1"/>
                </a:solidFill>
                <a:latin typeface="Ford city" panose="02000506000000020004" pitchFamily="2" charset="0"/>
              </a:rPr>
            </a:br>
            <a:r>
              <a:rPr lang="en-US" sz="5600" spc="200" dirty="0">
                <a:solidFill>
                  <a:schemeClr val="bg1"/>
                </a:solidFill>
                <a:latin typeface="Bellissimo" panose="00000500000000000000" pitchFamily="2" charset="0"/>
              </a:rPr>
              <a:t>Culture is </a:t>
            </a:r>
            <a:r>
              <a:rPr lang="en-US" sz="6700" spc="200" dirty="0">
                <a:solidFill>
                  <a:schemeClr val="bg1"/>
                </a:solidFill>
                <a:latin typeface="Bellissimo" panose="00000500000000000000" pitchFamily="2" charset="0"/>
              </a:rPr>
              <a:t>EVERYTHING</a:t>
            </a:r>
            <a:br>
              <a:rPr lang="en-US" sz="3000" dirty="0">
                <a:latin typeface="Ford city" panose="02000506000000020004" pitchFamily="2" charset="0"/>
              </a:rPr>
            </a:br>
            <a:endParaRPr lang="en-US" sz="3000" dirty="0">
              <a:latin typeface="Ford city" panose="02000506000000020004" pitchFamily="2" charset="0"/>
            </a:endParaRPr>
          </a:p>
        </p:txBody>
      </p:sp>
      <p:sp>
        <p:nvSpPr>
          <p:cNvPr id="4" name="TextBox 3"/>
          <p:cNvSpPr txBox="1"/>
          <p:nvPr/>
        </p:nvSpPr>
        <p:spPr>
          <a:xfrm>
            <a:off x="11288935" y="6063647"/>
            <a:ext cx="690735" cy="553998"/>
          </a:xfrm>
          <a:prstGeom prst="rect">
            <a:avLst/>
          </a:prstGeom>
          <a:noFill/>
        </p:spPr>
        <p:txBody>
          <a:bodyPr wrap="square" rtlCol="0">
            <a:spAutoFit/>
          </a:bodyPr>
          <a:lstStyle/>
          <a:p>
            <a:pPr algn="ctr"/>
            <a:r>
              <a:rPr lang="en-US" sz="3000" dirty="0">
                <a:solidFill>
                  <a:schemeClr val="bg1"/>
                </a:solidFill>
                <a:latin typeface="Ford city" panose="02000506000000020004" pitchFamily="2" charset="0"/>
                <a:sym typeface="Symbol" panose="05050102010706020507" pitchFamily="18" charset="2"/>
              </a:rPr>
              <a:t>!</a:t>
            </a:r>
            <a:endParaRPr lang="en-US" sz="3000" dirty="0">
              <a:solidFill>
                <a:schemeClr val="bg1"/>
              </a:solidFill>
              <a:latin typeface="Ford city" panose="02000506000000020004" pitchFamily="2" charset="0"/>
            </a:endParaRPr>
          </a:p>
        </p:txBody>
      </p:sp>
      <p:sp>
        <p:nvSpPr>
          <p:cNvPr id="12" name="Rectangle 11"/>
          <p:cNvSpPr/>
          <p:nvPr/>
        </p:nvSpPr>
        <p:spPr>
          <a:xfrm>
            <a:off x="738498" y="3380866"/>
            <a:ext cx="1966863" cy="369332"/>
          </a:xfrm>
          <a:prstGeom prst="rect">
            <a:avLst/>
          </a:prstGeom>
        </p:spPr>
        <p:txBody>
          <a:bodyPr wrap="square">
            <a:spAutoFit/>
          </a:bodyPr>
          <a:lstStyle/>
          <a:p>
            <a:endParaRPr lang="en-US" b="1" dirty="0">
              <a:solidFill>
                <a:srgbClr val="CCECFF"/>
              </a:solidFill>
            </a:endParaRPr>
          </a:p>
        </p:txBody>
      </p:sp>
      <p:pic>
        <p:nvPicPr>
          <p:cNvPr id="14338" name="Picture 2" descr="Image may contain: 8 people, people smil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805155">
            <a:off x="7129677" y="1756813"/>
            <a:ext cx="4379490" cy="328461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3" name="Rectangle 2"/>
          <p:cNvSpPr/>
          <p:nvPr/>
        </p:nvSpPr>
        <p:spPr>
          <a:xfrm>
            <a:off x="389277" y="5171050"/>
            <a:ext cx="11245026" cy="1361911"/>
          </a:xfrm>
          <a:prstGeom prst="rect">
            <a:avLst/>
          </a:prstGeom>
        </p:spPr>
        <p:txBody>
          <a:bodyPr wrap="square">
            <a:spAutoFit/>
          </a:bodyPr>
          <a:lstStyle/>
          <a:p>
            <a:pPr algn="ctr">
              <a:spcBef>
                <a:spcPts val="500"/>
              </a:spcBef>
              <a:spcAft>
                <a:spcPts val="1000"/>
              </a:spcAft>
            </a:pPr>
            <a:r>
              <a:rPr lang="en-US" sz="3500" b="1" dirty="0">
                <a:latin typeface="+mj-lt"/>
              </a:rPr>
              <a:t>Did you intentionally build the culture </a:t>
            </a:r>
          </a:p>
          <a:p>
            <a:pPr algn="ctr">
              <a:spcBef>
                <a:spcPts val="500"/>
              </a:spcBef>
              <a:spcAft>
                <a:spcPts val="1000"/>
              </a:spcAft>
            </a:pPr>
            <a:r>
              <a:rPr lang="en-US" sz="3500" b="1" dirty="0">
                <a:latin typeface="+mj-lt"/>
              </a:rPr>
              <a:t>you have in your pizzeria or did it just happen?</a:t>
            </a:r>
          </a:p>
        </p:txBody>
      </p:sp>
      <p:sp>
        <p:nvSpPr>
          <p:cNvPr id="5" name="TextBox 4"/>
          <p:cNvSpPr txBox="1"/>
          <p:nvPr/>
        </p:nvSpPr>
        <p:spPr>
          <a:xfrm rot="514543">
            <a:off x="7139455" y="4236468"/>
            <a:ext cx="4359932" cy="400110"/>
          </a:xfrm>
          <a:prstGeom prst="rect">
            <a:avLst/>
          </a:prstGeom>
          <a:noFill/>
        </p:spPr>
        <p:txBody>
          <a:bodyPr wrap="square" rtlCol="0">
            <a:spAutoFit/>
          </a:bodyPr>
          <a:lstStyle/>
          <a:p>
            <a:r>
              <a:rPr lang="en-US" sz="2000" dirty="0">
                <a:solidFill>
                  <a:schemeClr val="bg1"/>
                </a:solidFill>
                <a:latin typeface="+mj-lt"/>
              </a:rPr>
              <a:t>Having fun working on Halloween</a:t>
            </a:r>
          </a:p>
        </p:txBody>
      </p:sp>
    </p:spTree>
    <p:extLst>
      <p:ext uri="{BB962C8B-B14F-4D97-AF65-F5344CB8AC3E}">
        <p14:creationId xmlns:p14="http://schemas.microsoft.com/office/powerpoint/2010/main" val="13799120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3"/>
          <a:srcRect l="772" t="-1270" r="4577" b="14552"/>
          <a:stretch/>
        </p:blipFill>
        <p:spPr>
          <a:xfrm rot="398331">
            <a:off x="3966490" y="1810755"/>
            <a:ext cx="4186276" cy="256087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TextBox 3"/>
          <p:cNvSpPr txBox="1"/>
          <p:nvPr/>
        </p:nvSpPr>
        <p:spPr>
          <a:xfrm>
            <a:off x="11287139" y="6145929"/>
            <a:ext cx="690735" cy="553998"/>
          </a:xfrm>
          <a:prstGeom prst="rect">
            <a:avLst/>
          </a:prstGeom>
          <a:noFill/>
        </p:spPr>
        <p:txBody>
          <a:bodyPr wrap="square" rtlCol="0">
            <a:spAutoFit/>
          </a:bodyPr>
          <a:lstStyle/>
          <a:p>
            <a:pPr algn="ctr"/>
            <a:r>
              <a:rPr lang="en-US" sz="3000" dirty="0">
                <a:solidFill>
                  <a:schemeClr val="bg1"/>
                </a:solidFill>
                <a:latin typeface="Ford city" panose="02000506000000020004" pitchFamily="2" charset="0"/>
                <a:sym typeface="Symbol" panose="05050102010706020507" pitchFamily="18" charset="2"/>
              </a:rPr>
              <a:t></a:t>
            </a:r>
            <a:endParaRPr lang="en-US" sz="3000" dirty="0">
              <a:solidFill>
                <a:schemeClr val="bg1"/>
              </a:solidFill>
              <a:latin typeface="Ford city" panose="02000506000000020004" pitchFamily="2" charset="0"/>
            </a:endParaRPr>
          </a:p>
        </p:txBody>
      </p:sp>
      <p:pic>
        <p:nvPicPr>
          <p:cNvPr id="8" name="Picture 7"/>
          <p:cNvPicPr>
            <a:picLocks noChangeAspect="1"/>
          </p:cNvPicPr>
          <p:nvPr/>
        </p:nvPicPr>
        <p:blipFill rotWithShape="1">
          <a:blip r:embed="rId4"/>
          <a:srcRect l="12640" r="19121"/>
          <a:stretch/>
        </p:blipFill>
        <p:spPr>
          <a:xfrm>
            <a:off x="738498" y="1901153"/>
            <a:ext cx="2574512" cy="251854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0" name="TextBox 9"/>
          <p:cNvSpPr txBox="1"/>
          <p:nvPr/>
        </p:nvSpPr>
        <p:spPr>
          <a:xfrm>
            <a:off x="4135300" y="3731479"/>
            <a:ext cx="4601724" cy="400110"/>
          </a:xfrm>
          <a:prstGeom prst="rect">
            <a:avLst/>
          </a:prstGeom>
          <a:noFill/>
        </p:spPr>
        <p:txBody>
          <a:bodyPr wrap="square" rtlCol="0">
            <a:spAutoFit/>
          </a:bodyPr>
          <a:lstStyle/>
          <a:p>
            <a:r>
              <a:rPr lang="en-US" sz="2000" b="1" dirty="0">
                <a:solidFill>
                  <a:srgbClr val="CCECFF"/>
                </a:solidFill>
                <a:latin typeface="+mj-lt"/>
              </a:rPr>
              <a:t>My immediate working family!!!</a:t>
            </a:r>
          </a:p>
        </p:txBody>
      </p:sp>
      <p:sp>
        <p:nvSpPr>
          <p:cNvPr id="11" name="TextBox 10"/>
          <p:cNvSpPr txBox="1"/>
          <p:nvPr/>
        </p:nvSpPr>
        <p:spPr>
          <a:xfrm>
            <a:off x="580580" y="5094511"/>
            <a:ext cx="5426591" cy="1477328"/>
          </a:xfrm>
          <a:prstGeom prst="rect">
            <a:avLst/>
          </a:prstGeom>
          <a:noFill/>
        </p:spPr>
        <p:txBody>
          <a:bodyPr wrap="square" rtlCol="0">
            <a:spAutoFit/>
          </a:bodyPr>
          <a:lstStyle/>
          <a:p>
            <a:pPr marL="342900" indent="-342900">
              <a:buFont typeface="Arial" panose="020B0604020202020204" pitchFamily="34" charset="0"/>
              <a:buChar char="•"/>
            </a:pPr>
            <a:r>
              <a:rPr lang="en-US" dirty="0"/>
              <a:t>M.A. Applied Behavioral Science: </a:t>
            </a:r>
          </a:p>
          <a:p>
            <a:r>
              <a:rPr lang="en-US" i="1" dirty="0"/>
              <a:t>       Organizational and Leadership Development</a:t>
            </a:r>
          </a:p>
          <a:p>
            <a:pPr marL="342900" indent="-342900">
              <a:buFont typeface="Arial" panose="020B0604020202020204" pitchFamily="34" charset="0"/>
              <a:buChar char="•"/>
            </a:pPr>
            <a:r>
              <a:rPr lang="en-US" dirty="0"/>
              <a:t>Director of Development &amp; Training </a:t>
            </a:r>
          </a:p>
          <a:p>
            <a:pPr marL="342900" indent="-342900">
              <a:buFont typeface="Arial" panose="020B0604020202020204" pitchFamily="34" charset="0"/>
              <a:buChar char="•"/>
            </a:pPr>
            <a:r>
              <a:rPr lang="en-US" dirty="0"/>
              <a:t>Organizational Consultant &amp; Team Building Coach</a:t>
            </a:r>
          </a:p>
          <a:p>
            <a:endParaRPr lang="en-US" dirty="0"/>
          </a:p>
        </p:txBody>
      </p:sp>
      <p:sp>
        <p:nvSpPr>
          <p:cNvPr id="12" name="Rectangle 11"/>
          <p:cNvSpPr/>
          <p:nvPr/>
        </p:nvSpPr>
        <p:spPr>
          <a:xfrm>
            <a:off x="738498" y="3380866"/>
            <a:ext cx="1966863" cy="369332"/>
          </a:xfrm>
          <a:prstGeom prst="rect">
            <a:avLst/>
          </a:prstGeom>
        </p:spPr>
        <p:txBody>
          <a:bodyPr wrap="square">
            <a:spAutoFit/>
          </a:bodyPr>
          <a:lstStyle/>
          <a:p>
            <a:endParaRPr lang="en-US" b="1" dirty="0">
              <a:solidFill>
                <a:srgbClr val="CCECFF"/>
              </a:solidFill>
            </a:endParaRPr>
          </a:p>
        </p:txBody>
      </p:sp>
      <p:sp>
        <p:nvSpPr>
          <p:cNvPr id="13" name="TextBox 12"/>
          <p:cNvSpPr txBox="1"/>
          <p:nvPr/>
        </p:nvSpPr>
        <p:spPr>
          <a:xfrm>
            <a:off x="580580" y="4552806"/>
            <a:ext cx="3737249" cy="477054"/>
          </a:xfrm>
          <a:prstGeom prst="rect">
            <a:avLst/>
          </a:prstGeom>
          <a:noFill/>
        </p:spPr>
        <p:txBody>
          <a:bodyPr wrap="square" rtlCol="0">
            <a:spAutoFit/>
          </a:bodyPr>
          <a:lstStyle/>
          <a:p>
            <a:r>
              <a:rPr lang="en-US" sz="2500" b="1" dirty="0">
                <a:latin typeface="+mj-lt"/>
              </a:rPr>
              <a:t>Ann Farrell, MA</a:t>
            </a:r>
          </a:p>
        </p:txBody>
      </p:sp>
      <p:pic>
        <p:nvPicPr>
          <p:cNvPr id="14" name="Picture 13"/>
          <p:cNvPicPr>
            <a:picLocks noChangeAspect="1"/>
          </p:cNvPicPr>
          <p:nvPr/>
        </p:nvPicPr>
        <p:blipFill>
          <a:blip r:embed="rId5"/>
          <a:stretch>
            <a:fillRect/>
          </a:stretch>
        </p:blipFill>
        <p:spPr>
          <a:xfrm>
            <a:off x="6123666" y="4707391"/>
            <a:ext cx="2104457" cy="1199431"/>
          </a:xfrm>
          <a:prstGeom prst="snip2SameRect">
            <a:avLst>
              <a:gd name="adj1" fmla="val 33884"/>
              <a:gd name="adj2" fmla="val 0"/>
            </a:avLst>
          </a:prstGeom>
        </p:spPr>
      </p:pic>
      <p:sp>
        <p:nvSpPr>
          <p:cNvPr id="15" name="TextBox 14"/>
          <p:cNvSpPr txBox="1"/>
          <p:nvPr/>
        </p:nvSpPr>
        <p:spPr>
          <a:xfrm>
            <a:off x="5923610" y="5858996"/>
            <a:ext cx="2813414" cy="369332"/>
          </a:xfrm>
          <a:prstGeom prst="rect">
            <a:avLst/>
          </a:prstGeom>
          <a:noFill/>
        </p:spPr>
        <p:txBody>
          <a:bodyPr wrap="square" rtlCol="0">
            <a:spAutoFit/>
          </a:bodyPr>
          <a:lstStyle/>
          <a:p>
            <a:pPr algn="ctr"/>
            <a:r>
              <a:rPr lang="en-US" b="1" dirty="0">
                <a:latin typeface="+mj-lt"/>
              </a:rPr>
              <a:t>ESTB. 1995   8 locations</a:t>
            </a:r>
          </a:p>
        </p:txBody>
      </p:sp>
      <p:pic>
        <p:nvPicPr>
          <p:cNvPr id="16" name="Picture 15"/>
          <p:cNvPicPr>
            <a:picLocks noChangeAspect="1"/>
          </p:cNvPicPr>
          <p:nvPr/>
        </p:nvPicPr>
        <p:blipFill rotWithShape="1">
          <a:blip r:embed="rId6" cstate="print">
            <a:extLst>
              <a:ext uri="{28A0092B-C50C-407E-A947-70E740481C1C}">
                <a14:useLocalDpi xmlns:a14="http://schemas.microsoft.com/office/drawing/2010/main" val="0"/>
              </a:ext>
            </a:extLst>
          </a:blip>
          <a:srcRect t="19425"/>
          <a:stretch/>
        </p:blipFill>
        <p:spPr>
          <a:xfrm rot="808283">
            <a:off x="8663351" y="1762250"/>
            <a:ext cx="3130947" cy="378411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9" name="Rectangle 18"/>
          <p:cNvSpPr/>
          <p:nvPr/>
        </p:nvSpPr>
        <p:spPr>
          <a:xfrm>
            <a:off x="0" y="5900"/>
            <a:ext cx="12192000" cy="1417583"/>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sp>
        <p:nvSpPr>
          <p:cNvPr id="20" name="Title 1"/>
          <p:cNvSpPr>
            <a:spLocks noGrp="1"/>
          </p:cNvSpPr>
          <p:nvPr>
            <p:ph type="title"/>
          </p:nvPr>
        </p:nvSpPr>
        <p:spPr>
          <a:xfrm>
            <a:off x="913203" y="548158"/>
            <a:ext cx="10721100" cy="663684"/>
          </a:xfrm>
        </p:spPr>
        <p:txBody>
          <a:bodyPr>
            <a:normAutofit fontScale="90000"/>
          </a:bodyPr>
          <a:lstStyle/>
          <a:p>
            <a:r>
              <a:rPr lang="en-US" sz="3300" dirty="0">
                <a:solidFill>
                  <a:schemeClr val="bg1"/>
                </a:solidFill>
                <a:latin typeface="Ford city" panose="02000506000000020004" pitchFamily="2" charset="0"/>
              </a:rPr>
              <a:t>Happy Crew = Happy Customers = </a:t>
            </a:r>
            <a:r>
              <a:rPr lang="en-US" sz="3300" b="1" dirty="0">
                <a:solidFill>
                  <a:schemeClr val="bg1"/>
                </a:solidFill>
                <a:latin typeface="Ford city" panose="02000506000000020004" pitchFamily="2" charset="0"/>
              </a:rPr>
              <a:t>Happy Happy Owners$$$</a:t>
            </a:r>
            <a:br>
              <a:rPr lang="en-US" sz="3000" dirty="0">
                <a:solidFill>
                  <a:schemeClr val="bg1"/>
                </a:solidFill>
                <a:latin typeface="Ford city" panose="02000506000000020004" pitchFamily="2" charset="0"/>
              </a:rPr>
            </a:br>
            <a:r>
              <a:rPr lang="en-US" sz="5600" spc="200" dirty="0">
                <a:solidFill>
                  <a:schemeClr val="bg1"/>
                </a:solidFill>
                <a:latin typeface="Bellissimo" panose="00000500000000000000" pitchFamily="2" charset="0"/>
              </a:rPr>
              <a:t>Building Highly Performing Teams</a:t>
            </a:r>
            <a:br>
              <a:rPr lang="en-US" sz="3000" dirty="0">
                <a:latin typeface="Ford city" panose="02000506000000020004" pitchFamily="2" charset="0"/>
              </a:rPr>
            </a:br>
            <a:endParaRPr lang="en-US" sz="3000" dirty="0">
              <a:latin typeface="Ford city" panose="02000506000000020004" pitchFamily="2" charset="0"/>
            </a:endParaRPr>
          </a:p>
        </p:txBody>
      </p:sp>
    </p:spTree>
    <p:extLst>
      <p:ext uri="{BB962C8B-B14F-4D97-AF65-F5344CB8AC3E}">
        <p14:creationId xmlns:p14="http://schemas.microsoft.com/office/powerpoint/2010/main" val="13283583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p:cNvSpPr>
            <a:spLocks noGrp="1"/>
          </p:cNvSpPr>
          <p:nvPr>
            <p:ph sz="half" idx="1"/>
          </p:nvPr>
        </p:nvSpPr>
        <p:spPr>
          <a:xfrm>
            <a:off x="981287" y="2284956"/>
            <a:ext cx="6149982" cy="1775091"/>
          </a:xfrm>
        </p:spPr>
        <p:txBody>
          <a:bodyPr>
            <a:noAutofit/>
          </a:bodyPr>
          <a:lstStyle/>
          <a:p>
            <a:pPr marL="0" indent="0" algn="ctr">
              <a:spcBef>
                <a:spcPts val="500"/>
              </a:spcBef>
              <a:spcAft>
                <a:spcPts val="1000"/>
              </a:spcAft>
              <a:buNone/>
            </a:pPr>
            <a:r>
              <a:rPr lang="en-US" sz="3000" b="1" dirty="0">
                <a:solidFill>
                  <a:schemeClr val="accent2"/>
                </a:solidFill>
              </a:rPr>
              <a:t>What is your pizzeria’s WHY?</a:t>
            </a:r>
          </a:p>
          <a:p>
            <a:pPr marL="0" indent="0" algn="ctr">
              <a:spcBef>
                <a:spcPts val="500"/>
              </a:spcBef>
              <a:spcAft>
                <a:spcPts val="1000"/>
              </a:spcAft>
              <a:buNone/>
            </a:pPr>
            <a:r>
              <a:rPr lang="en-US" sz="3000" b="1" dirty="0">
                <a:solidFill>
                  <a:schemeClr val="accent2"/>
                </a:solidFill>
              </a:rPr>
              <a:t>WHAT is it you do?</a:t>
            </a:r>
          </a:p>
          <a:p>
            <a:pPr marL="0" indent="0" algn="ctr">
              <a:spcBef>
                <a:spcPts val="500"/>
              </a:spcBef>
              <a:spcAft>
                <a:spcPts val="1000"/>
              </a:spcAft>
              <a:buNone/>
            </a:pPr>
            <a:r>
              <a:rPr lang="en-US" sz="3000" b="1" dirty="0">
                <a:solidFill>
                  <a:schemeClr val="accent2"/>
                </a:solidFill>
              </a:rPr>
              <a:t>HOW do you do it?</a:t>
            </a:r>
          </a:p>
          <a:p>
            <a:pPr marL="0" indent="0" algn="ctr">
              <a:spcBef>
                <a:spcPts val="500"/>
              </a:spcBef>
              <a:spcAft>
                <a:spcPts val="1000"/>
              </a:spcAft>
              <a:buNone/>
            </a:pPr>
            <a:endParaRPr lang="en-US" sz="4000" b="1" dirty="0"/>
          </a:p>
          <a:p>
            <a:pPr marL="0" indent="0" algn="ctr">
              <a:spcBef>
                <a:spcPts val="500"/>
              </a:spcBef>
              <a:spcAft>
                <a:spcPts val="1000"/>
              </a:spcAft>
              <a:buNone/>
            </a:pPr>
            <a:endParaRPr lang="en-US" sz="4000" b="1" dirty="0"/>
          </a:p>
        </p:txBody>
      </p:sp>
      <p:sp>
        <p:nvSpPr>
          <p:cNvPr id="19" name="Rectangle 18"/>
          <p:cNvSpPr/>
          <p:nvPr/>
        </p:nvSpPr>
        <p:spPr>
          <a:xfrm>
            <a:off x="0" y="5900"/>
            <a:ext cx="12192000" cy="1417583"/>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0" y="548158"/>
            <a:ext cx="12192000" cy="663684"/>
          </a:xfrm>
        </p:spPr>
        <p:txBody>
          <a:bodyPr>
            <a:normAutofit fontScale="90000"/>
          </a:bodyPr>
          <a:lstStyle/>
          <a:p>
            <a:pPr algn="ctr"/>
            <a:r>
              <a:rPr lang="en-US" sz="8300" spc="200" dirty="0">
                <a:solidFill>
                  <a:schemeClr val="bg1"/>
                </a:solidFill>
                <a:latin typeface="Bellissimo" panose="00000500000000000000" pitchFamily="2" charset="0"/>
              </a:rPr>
              <a:t>Culture is EVERYTHING</a:t>
            </a:r>
            <a:br>
              <a:rPr lang="en-US" sz="3000" dirty="0">
                <a:latin typeface="Ford city" panose="02000506000000020004" pitchFamily="2" charset="0"/>
              </a:rPr>
            </a:br>
            <a:endParaRPr lang="en-US" sz="3000" dirty="0">
              <a:latin typeface="Ford city" panose="02000506000000020004" pitchFamily="2" charset="0"/>
            </a:endParaRPr>
          </a:p>
        </p:txBody>
      </p:sp>
      <p:sp>
        <p:nvSpPr>
          <p:cNvPr id="4" name="TextBox 3"/>
          <p:cNvSpPr txBox="1"/>
          <p:nvPr/>
        </p:nvSpPr>
        <p:spPr>
          <a:xfrm>
            <a:off x="11288935" y="6063647"/>
            <a:ext cx="690735" cy="553998"/>
          </a:xfrm>
          <a:prstGeom prst="rect">
            <a:avLst/>
          </a:prstGeom>
          <a:noFill/>
        </p:spPr>
        <p:txBody>
          <a:bodyPr wrap="square" rtlCol="0">
            <a:spAutoFit/>
          </a:bodyPr>
          <a:lstStyle/>
          <a:p>
            <a:pPr algn="ctr"/>
            <a:r>
              <a:rPr lang="en-US" sz="3000" dirty="0">
                <a:solidFill>
                  <a:schemeClr val="bg1"/>
                </a:solidFill>
                <a:latin typeface="Ford city" panose="02000506000000020004" pitchFamily="2" charset="0"/>
                <a:sym typeface="Symbol" panose="05050102010706020507" pitchFamily="18" charset="2"/>
              </a:rPr>
              <a:t>!</a:t>
            </a:r>
            <a:endParaRPr lang="en-US" sz="3000" dirty="0">
              <a:solidFill>
                <a:schemeClr val="bg1"/>
              </a:solidFill>
              <a:latin typeface="Ford city" panose="02000506000000020004" pitchFamily="2" charset="0"/>
            </a:endParaRPr>
          </a:p>
        </p:txBody>
      </p:sp>
      <p:sp>
        <p:nvSpPr>
          <p:cNvPr id="12" name="Rectangle 11"/>
          <p:cNvSpPr/>
          <p:nvPr/>
        </p:nvSpPr>
        <p:spPr>
          <a:xfrm>
            <a:off x="738498" y="3380866"/>
            <a:ext cx="1966863" cy="369332"/>
          </a:xfrm>
          <a:prstGeom prst="rect">
            <a:avLst/>
          </a:prstGeom>
        </p:spPr>
        <p:txBody>
          <a:bodyPr wrap="square">
            <a:spAutoFit/>
          </a:bodyPr>
          <a:lstStyle/>
          <a:p>
            <a:endParaRPr lang="en-US" b="1" dirty="0">
              <a:solidFill>
                <a:srgbClr val="CCECFF"/>
              </a:solidFill>
            </a:endParaRPr>
          </a:p>
        </p:txBody>
      </p:sp>
      <p:sp>
        <p:nvSpPr>
          <p:cNvPr id="3" name="Rectangle 2"/>
          <p:cNvSpPr/>
          <p:nvPr/>
        </p:nvSpPr>
        <p:spPr>
          <a:xfrm>
            <a:off x="0" y="1318835"/>
            <a:ext cx="8304245" cy="784830"/>
          </a:xfrm>
          <a:prstGeom prst="rect">
            <a:avLst/>
          </a:prstGeom>
        </p:spPr>
        <p:txBody>
          <a:bodyPr wrap="square">
            <a:spAutoFit/>
          </a:bodyPr>
          <a:lstStyle/>
          <a:p>
            <a:pPr algn="ctr">
              <a:spcBef>
                <a:spcPts val="500"/>
              </a:spcBef>
              <a:spcAft>
                <a:spcPts val="1000"/>
              </a:spcAft>
            </a:pPr>
            <a:r>
              <a:rPr lang="en-US" sz="3500" dirty="0">
                <a:latin typeface="+mj-lt"/>
              </a:rPr>
              <a:t>Be out loud with your </a:t>
            </a:r>
            <a:r>
              <a:rPr lang="en-US" sz="4500" b="1" dirty="0">
                <a:latin typeface="+mj-lt"/>
              </a:rPr>
              <a:t>why</a:t>
            </a:r>
            <a:r>
              <a:rPr lang="en-US" sz="3500" dirty="0">
                <a:latin typeface="+mj-lt"/>
              </a:rPr>
              <a:t>!!</a:t>
            </a:r>
          </a:p>
        </p:txBody>
      </p:sp>
      <p:pic>
        <p:nvPicPr>
          <p:cNvPr id="10" name="Picture 9"/>
          <p:cNvPicPr>
            <a:picLocks noChangeAspect="1"/>
          </p:cNvPicPr>
          <p:nvPr/>
        </p:nvPicPr>
        <p:blipFill>
          <a:blip r:embed="rId2"/>
          <a:stretch>
            <a:fillRect/>
          </a:stretch>
        </p:blipFill>
        <p:spPr>
          <a:xfrm>
            <a:off x="9276086" y="5084184"/>
            <a:ext cx="1972808" cy="1124398"/>
          </a:xfrm>
          <a:prstGeom prst="snip2SameRect">
            <a:avLst>
              <a:gd name="adj1" fmla="val 33884"/>
              <a:gd name="adj2" fmla="val 0"/>
            </a:avLst>
          </a:prstGeom>
        </p:spPr>
      </p:pic>
      <p:grpSp>
        <p:nvGrpSpPr>
          <p:cNvPr id="27" name="Group 26"/>
          <p:cNvGrpSpPr/>
          <p:nvPr/>
        </p:nvGrpSpPr>
        <p:grpSpPr>
          <a:xfrm>
            <a:off x="7280864" y="5132267"/>
            <a:ext cx="1815010" cy="1076315"/>
            <a:chOff x="7488164" y="4513876"/>
            <a:chExt cx="1554734" cy="871335"/>
          </a:xfrm>
        </p:grpSpPr>
        <p:pic>
          <p:nvPicPr>
            <p:cNvPr id="11" name="Picture 2" descr="Home">
              <a:hlinkClick r:id="rId3" tooltip="Home"/>
            </p:cNvPr>
            <p:cNvPicPr>
              <a:picLocks noChangeAspect="1" noChangeArrowheads="1"/>
            </p:cNvPicPr>
            <p:nvPr/>
          </p:nvPicPr>
          <p:blipFill>
            <a:blip r:embed="rId4" cstate="print"/>
            <a:srcRect/>
            <a:stretch>
              <a:fillRect/>
            </a:stretch>
          </p:blipFill>
          <p:spPr bwMode="auto">
            <a:xfrm>
              <a:off x="7488164" y="4513876"/>
              <a:ext cx="1554734" cy="871335"/>
            </a:xfrm>
            <a:prstGeom prst="rect">
              <a:avLst/>
            </a:prstGeom>
            <a:noFill/>
          </p:spPr>
        </p:pic>
        <p:grpSp>
          <p:nvGrpSpPr>
            <p:cNvPr id="24" name="Group 23"/>
            <p:cNvGrpSpPr/>
            <p:nvPr/>
          </p:nvGrpSpPr>
          <p:grpSpPr>
            <a:xfrm rot="5400000">
              <a:off x="7851345" y="4458953"/>
              <a:ext cx="802433" cy="1032883"/>
              <a:chOff x="6096000" y="-2009193"/>
              <a:chExt cx="1079894" cy="1094793"/>
            </a:xfrm>
          </p:grpSpPr>
          <p:cxnSp>
            <p:nvCxnSpPr>
              <p:cNvPr id="14" name="Straight Connector 13"/>
              <p:cNvCxnSpPr>
                <a:cxnSpLocks/>
              </p:cNvCxnSpPr>
              <p:nvPr/>
            </p:nvCxnSpPr>
            <p:spPr>
              <a:xfrm>
                <a:off x="6096000" y="-2004297"/>
                <a:ext cx="1079894" cy="1089897"/>
              </a:xfrm>
              <a:prstGeom prst="line">
                <a:avLst/>
              </a:prstGeom>
              <a:ln w="1270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cxnSpLocks/>
              </p:cNvCxnSpPr>
              <p:nvPr/>
            </p:nvCxnSpPr>
            <p:spPr>
              <a:xfrm flipH="1">
                <a:off x="6096000" y="-2009193"/>
                <a:ext cx="1029950" cy="1030474"/>
              </a:xfrm>
              <a:prstGeom prst="line">
                <a:avLst/>
              </a:prstGeom>
              <a:ln w="127000">
                <a:solidFill>
                  <a:schemeClr val="accent1"/>
                </a:solidFill>
              </a:ln>
            </p:spPr>
            <p:style>
              <a:lnRef idx="1">
                <a:schemeClr val="accent1"/>
              </a:lnRef>
              <a:fillRef idx="0">
                <a:schemeClr val="accent1"/>
              </a:fillRef>
              <a:effectRef idx="0">
                <a:schemeClr val="accent1"/>
              </a:effectRef>
              <a:fontRef idx="minor">
                <a:schemeClr val="tx1"/>
              </a:fontRef>
            </p:style>
          </p:cxnSp>
        </p:grpSp>
      </p:grpSp>
      <p:pic>
        <p:nvPicPr>
          <p:cNvPr id="26" name="Picture 25"/>
          <p:cNvPicPr>
            <a:picLocks noChangeAspect="1"/>
          </p:cNvPicPr>
          <p:nvPr/>
        </p:nvPicPr>
        <p:blipFill rotWithShape="1">
          <a:blip r:embed="rId5"/>
          <a:srcRect l="3423" t="24857" r="4269" b="19905"/>
          <a:stretch/>
        </p:blipFill>
        <p:spPr>
          <a:xfrm rot="379884">
            <a:off x="488141" y="4241337"/>
            <a:ext cx="6511514" cy="219182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5362" name="Picture 2" descr="Image may contain: 31 people, people smiling, indo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677268">
            <a:off x="7619131" y="1913787"/>
            <a:ext cx="3774927" cy="28771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28" name="Rectangle 27"/>
          <p:cNvSpPr/>
          <p:nvPr/>
        </p:nvSpPr>
        <p:spPr>
          <a:xfrm rot="370767">
            <a:off x="7710316" y="4113406"/>
            <a:ext cx="2925801" cy="446276"/>
          </a:xfrm>
          <a:prstGeom prst="rect">
            <a:avLst/>
          </a:prstGeom>
        </p:spPr>
        <p:txBody>
          <a:bodyPr wrap="none">
            <a:spAutoFit/>
          </a:bodyPr>
          <a:lstStyle/>
          <a:p>
            <a:r>
              <a:rPr lang="en-US" sz="2300" b="1" dirty="0">
                <a:solidFill>
                  <a:schemeClr val="bg1"/>
                </a:solidFill>
                <a:latin typeface="+mj-lt"/>
              </a:rPr>
              <a:t>Holiday Party 2015 </a:t>
            </a:r>
          </a:p>
        </p:txBody>
      </p:sp>
    </p:spTree>
    <p:extLst>
      <p:ext uri="{BB962C8B-B14F-4D97-AF65-F5344CB8AC3E}">
        <p14:creationId xmlns:p14="http://schemas.microsoft.com/office/powerpoint/2010/main" val="3958598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5900"/>
            <a:ext cx="12192000" cy="1417583"/>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39820" y="312552"/>
            <a:ext cx="11066467" cy="663684"/>
          </a:xfrm>
        </p:spPr>
        <p:txBody>
          <a:bodyPr>
            <a:normAutofit fontScale="90000"/>
          </a:bodyPr>
          <a:lstStyle/>
          <a:p>
            <a:r>
              <a:rPr lang="en-US" sz="5800" spc="200" dirty="0">
                <a:solidFill>
                  <a:schemeClr val="bg1"/>
                </a:solidFill>
                <a:latin typeface="Bellissimo" panose="00000500000000000000" pitchFamily="2" charset="0"/>
              </a:rPr>
              <a:t>ROLE CLARITY::  Everyone knows who is responsible for what</a:t>
            </a:r>
            <a:br>
              <a:rPr lang="en-US" sz="3000" dirty="0">
                <a:latin typeface="Ford city" panose="02000506000000020004" pitchFamily="2" charset="0"/>
              </a:rPr>
            </a:br>
            <a:endParaRPr lang="en-US" sz="3000" dirty="0">
              <a:latin typeface="Ford city" panose="02000506000000020004" pitchFamily="2" charset="0"/>
            </a:endParaRPr>
          </a:p>
        </p:txBody>
      </p:sp>
      <p:sp>
        <p:nvSpPr>
          <p:cNvPr id="4" name="TextBox 3"/>
          <p:cNvSpPr txBox="1"/>
          <p:nvPr/>
        </p:nvSpPr>
        <p:spPr>
          <a:xfrm>
            <a:off x="11288935" y="6063647"/>
            <a:ext cx="690735" cy="553998"/>
          </a:xfrm>
          <a:prstGeom prst="rect">
            <a:avLst/>
          </a:prstGeom>
          <a:noFill/>
        </p:spPr>
        <p:txBody>
          <a:bodyPr wrap="square" rtlCol="0">
            <a:spAutoFit/>
          </a:bodyPr>
          <a:lstStyle/>
          <a:p>
            <a:pPr algn="ctr"/>
            <a:r>
              <a:rPr lang="en-US" sz="3000" dirty="0">
                <a:solidFill>
                  <a:schemeClr val="bg1"/>
                </a:solidFill>
                <a:latin typeface="Ford city" panose="02000506000000020004" pitchFamily="2" charset="0"/>
                <a:sym typeface="Symbol" panose="05050102010706020507" pitchFamily="18" charset="2"/>
              </a:rPr>
              <a:t>!</a:t>
            </a:r>
            <a:endParaRPr lang="en-US" sz="3000" dirty="0">
              <a:solidFill>
                <a:schemeClr val="bg1"/>
              </a:solidFill>
              <a:latin typeface="Ford city" panose="02000506000000020004" pitchFamily="2" charset="0"/>
            </a:endParaRPr>
          </a:p>
        </p:txBody>
      </p:sp>
      <p:sp>
        <p:nvSpPr>
          <p:cNvPr id="12" name="Rectangle 11"/>
          <p:cNvSpPr/>
          <p:nvPr/>
        </p:nvSpPr>
        <p:spPr>
          <a:xfrm>
            <a:off x="738498" y="3380866"/>
            <a:ext cx="1966863" cy="369332"/>
          </a:xfrm>
          <a:prstGeom prst="rect">
            <a:avLst/>
          </a:prstGeom>
        </p:spPr>
        <p:txBody>
          <a:bodyPr wrap="square">
            <a:spAutoFit/>
          </a:bodyPr>
          <a:lstStyle/>
          <a:p>
            <a:endParaRPr lang="en-US" b="1" dirty="0">
              <a:solidFill>
                <a:srgbClr val="CCECFF"/>
              </a:solidFill>
            </a:endParaRPr>
          </a:p>
        </p:txBody>
      </p:sp>
      <p:sp>
        <p:nvSpPr>
          <p:cNvPr id="3" name="Rectangle 2"/>
          <p:cNvSpPr/>
          <p:nvPr/>
        </p:nvSpPr>
        <p:spPr>
          <a:xfrm>
            <a:off x="303603" y="2347130"/>
            <a:ext cx="4557155" cy="3016210"/>
          </a:xfrm>
          <a:prstGeom prst="rect">
            <a:avLst/>
          </a:prstGeom>
        </p:spPr>
        <p:txBody>
          <a:bodyPr wrap="square">
            <a:spAutoFit/>
          </a:bodyPr>
          <a:lstStyle/>
          <a:p>
            <a:pPr algn="ctr">
              <a:spcBef>
                <a:spcPts val="500"/>
              </a:spcBef>
              <a:spcAft>
                <a:spcPts val="1000"/>
              </a:spcAft>
            </a:pPr>
            <a:r>
              <a:rPr lang="en-US" sz="4500" b="1" dirty="0">
                <a:latin typeface="+mj-lt"/>
              </a:rPr>
              <a:t>ROLE CLARITY</a:t>
            </a:r>
          </a:p>
          <a:p>
            <a:pPr algn="ctr">
              <a:spcBef>
                <a:spcPts val="500"/>
              </a:spcBef>
              <a:spcAft>
                <a:spcPts val="1000"/>
              </a:spcAft>
            </a:pPr>
            <a:endParaRPr lang="en-US" sz="4000" b="1" dirty="0"/>
          </a:p>
          <a:p>
            <a:pPr algn="ctr">
              <a:spcBef>
                <a:spcPts val="500"/>
              </a:spcBef>
              <a:spcAft>
                <a:spcPts val="1000"/>
              </a:spcAft>
            </a:pPr>
            <a:r>
              <a:rPr lang="en-US" sz="4000" b="1" dirty="0"/>
              <a:t>If its everyone's job it’s no ones’ job!</a:t>
            </a:r>
          </a:p>
        </p:txBody>
      </p:sp>
      <p:pic>
        <p:nvPicPr>
          <p:cNvPr id="1028" name="Picture 4" descr="Image result for micromanaging carto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8981" y="7397918"/>
            <a:ext cx="6096000" cy="184785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result for restaurant role clarity cartoo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768139">
            <a:off x="5711692" y="1923131"/>
            <a:ext cx="4993830" cy="431532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7600047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5450" y="876179"/>
            <a:ext cx="10058400" cy="1343687"/>
          </a:xfrm>
        </p:spPr>
        <p:txBody>
          <a:bodyPr>
            <a:normAutofit/>
          </a:bodyPr>
          <a:lstStyle/>
          <a:p>
            <a:r>
              <a:rPr lang="en-US" sz="4500" b="1" dirty="0"/>
              <a:t>Job descriptions &amp; Competencies</a:t>
            </a:r>
          </a:p>
        </p:txBody>
      </p:sp>
      <p:sp>
        <p:nvSpPr>
          <p:cNvPr id="3" name="Content Placeholder 2"/>
          <p:cNvSpPr>
            <a:spLocks noGrp="1"/>
          </p:cNvSpPr>
          <p:nvPr>
            <p:ph idx="1"/>
          </p:nvPr>
        </p:nvSpPr>
        <p:spPr>
          <a:xfrm>
            <a:off x="735450" y="2043403"/>
            <a:ext cx="7244208" cy="4485734"/>
          </a:xfrm>
        </p:spPr>
        <p:txBody>
          <a:bodyPr>
            <a:normAutofit lnSpcReduction="10000"/>
          </a:bodyPr>
          <a:lstStyle/>
          <a:p>
            <a:r>
              <a:rPr lang="en-US" sz="2200" dirty="0"/>
              <a:t>Use language that is aligned with your mission and values.</a:t>
            </a:r>
          </a:p>
          <a:p>
            <a:r>
              <a:rPr lang="en-US" sz="2200" dirty="0"/>
              <a:t>GENERAL DESCRIPTION:  Summarize the reason the job exists</a:t>
            </a:r>
          </a:p>
          <a:p>
            <a:r>
              <a:rPr lang="en-US" sz="2200" dirty="0"/>
              <a:t>REPORTING STRUCTURE:  Eliminates confusion.</a:t>
            </a:r>
          </a:p>
          <a:p>
            <a:r>
              <a:rPr lang="en-US" sz="2200" dirty="0"/>
              <a:t>LEADERSHIP EXPECTATIONS: We all lead ourselves.  Things like professional image. Taking responsibility for professional growth and development.  </a:t>
            </a:r>
          </a:p>
          <a:p>
            <a:r>
              <a:rPr lang="en-US" sz="2200" dirty="0"/>
              <a:t>MANAGEMENT RESPONSIBILITES:  Could be a section or a station, the team, business results</a:t>
            </a:r>
          </a:p>
          <a:p>
            <a:r>
              <a:rPr lang="en-US" sz="2200" dirty="0"/>
              <a:t>WEEKLY PRIORITIES</a:t>
            </a:r>
          </a:p>
          <a:p>
            <a:r>
              <a:rPr lang="en-US" sz="2200" dirty="0"/>
              <a:t>WORK LIFE BALANCE COMMITMENT </a:t>
            </a:r>
          </a:p>
          <a:p>
            <a:r>
              <a:rPr lang="en-US" sz="2200" dirty="0"/>
              <a:t>COMPENSATION</a:t>
            </a:r>
          </a:p>
          <a:p>
            <a:endParaRPr lang="en-US" dirty="0"/>
          </a:p>
        </p:txBody>
      </p:sp>
      <p:sp>
        <p:nvSpPr>
          <p:cNvPr id="6" name="Rectangle 5"/>
          <p:cNvSpPr/>
          <p:nvPr/>
        </p:nvSpPr>
        <p:spPr>
          <a:xfrm>
            <a:off x="0" y="5901"/>
            <a:ext cx="12192000" cy="1165174"/>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sp>
        <p:nvSpPr>
          <p:cNvPr id="7" name="Title 1"/>
          <p:cNvSpPr txBox="1">
            <a:spLocks/>
          </p:cNvSpPr>
          <p:nvPr/>
        </p:nvSpPr>
        <p:spPr>
          <a:xfrm>
            <a:off x="217290" y="256646"/>
            <a:ext cx="11636050" cy="663684"/>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5400" kern="1200" cap="all" baseline="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br>
              <a:rPr lang="en-US" sz="3000" dirty="0">
                <a:solidFill>
                  <a:schemeClr val="bg1"/>
                </a:solidFill>
                <a:latin typeface="Ford city" panose="02000506000000020004" pitchFamily="2" charset="0"/>
              </a:rPr>
            </a:br>
            <a:r>
              <a:rPr lang="en-US" sz="20800" spc="200" dirty="0">
                <a:solidFill>
                  <a:schemeClr val="bg1"/>
                </a:solidFill>
                <a:latin typeface="Bellissimo" panose="00000500000000000000" pitchFamily="2" charset="0"/>
              </a:rPr>
              <a:t>ROLE CLARITY::  Everyone knows who is responsible for what</a:t>
            </a:r>
            <a:br>
              <a:rPr lang="en-US" sz="3000" dirty="0">
                <a:latin typeface="Ford city" panose="02000506000000020004" pitchFamily="2" charset="0"/>
              </a:rPr>
            </a:br>
            <a:endParaRPr lang="en-US" sz="3000" dirty="0">
              <a:latin typeface="Ford city" panose="02000506000000020004" pitchFamily="2" charset="0"/>
            </a:endParaRPr>
          </a:p>
        </p:txBody>
      </p:sp>
      <p:pic>
        <p:nvPicPr>
          <p:cNvPr id="3076" name="Picture 4"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656059">
            <a:off x="8091565" y="2328970"/>
            <a:ext cx="3329676" cy="332967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10" name="TextBox 9"/>
          <p:cNvSpPr txBox="1"/>
          <p:nvPr/>
        </p:nvSpPr>
        <p:spPr>
          <a:xfrm>
            <a:off x="11288935" y="6063647"/>
            <a:ext cx="690735" cy="553998"/>
          </a:xfrm>
          <a:prstGeom prst="rect">
            <a:avLst/>
          </a:prstGeom>
          <a:noFill/>
        </p:spPr>
        <p:txBody>
          <a:bodyPr wrap="square" rtlCol="0">
            <a:spAutoFit/>
          </a:bodyPr>
          <a:lstStyle/>
          <a:p>
            <a:pPr algn="ctr"/>
            <a:r>
              <a:rPr lang="en-US" sz="3000" dirty="0">
                <a:solidFill>
                  <a:schemeClr val="bg1"/>
                </a:solidFill>
                <a:latin typeface="Ford city" panose="02000506000000020004" pitchFamily="2" charset="0"/>
                <a:sym typeface="Symbol" panose="05050102010706020507" pitchFamily="18" charset="2"/>
              </a:rPr>
              <a:t>!</a:t>
            </a:r>
            <a:endParaRPr lang="en-US" sz="3000" dirty="0">
              <a:solidFill>
                <a:schemeClr val="bg1"/>
              </a:solidFill>
              <a:latin typeface="Ford city" panose="02000506000000020004" pitchFamily="2" charset="0"/>
            </a:endParaRPr>
          </a:p>
        </p:txBody>
      </p:sp>
    </p:spTree>
    <p:extLst>
      <p:ext uri="{BB962C8B-B14F-4D97-AF65-F5344CB8AC3E}">
        <p14:creationId xmlns:p14="http://schemas.microsoft.com/office/powerpoint/2010/main" val="41649602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49640" y="112295"/>
            <a:ext cx="3514023" cy="1171876"/>
          </a:xfrm>
        </p:spPr>
        <p:txBody>
          <a:bodyPr/>
          <a:lstStyle/>
          <a:p>
            <a:r>
              <a:rPr lang="en-US" dirty="0"/>
              <a:t>Farrelli’s Heart of the Team</a:t>
            </a:r>
          </a:p>
        </p:txBody>
      </p:sp>
      <p:pic>
        <p:nvPicPr>
          <p:cNvPr id="5" name="Picture Placeholder 4"/>
          <p:cNvPicPr>
            <a:picLocks noGrp="1" noChangeAspect="1"/>
          </p:cNvPicPr>
          <p:nvPr>
            <p:ph type="pic" idx="1"/>
          </p:nvPr>
        </p:nvPicPr>
        <p:blipFill>
          <a:blip r:embed="rId3"/>
          <a:srcRect l="3216" r="3216"/>
          <a:stretch>
            <a:fillRect/>
          </a:stretch>
        </p:blipFill>
        <p:spPr>
          <a:xfrm>
            <a:off x="0" y="0"/>
            <a:ext cx="8303740" cy="6858000"/>
          </a:xfrm>
        </p:spPr>
      </p:pic>
      <p:sp>
        <p:nvSpPr>
          <p:cNvPr id="4" name="Text Placeholder 3"/>
          <p:cNvSpPr>
            <a:spLocks noGrp="1"/>
          </p:cNvSpPr>
          <p:nvPr>
            <p:ph type="body" sz="half" idx="2"/>
          </p:nvPr>
        </p:nvSpPr>
        <p:spPr>
          <a:xfrm>
            <a:off x="8549640" y="1443790"/>
            <a:ext cx="3200400" cy="4876800"/>
          </a:xfrm>
        </p:spPr>
        <p:txBody>
          <a:bodyPr>
            <a:normAutofit/>
          </a:bodyPr>
          <a:lstStyle/>
          <a:p>
            <a:r>
              <a:rPr lang="en-US" sz="3000" i="1" dirty="0"/>
              <a:t>Encourages Pizza Makers to be in charge of their own destiny.</a:t>
            </a:r>
          </a:p>
          <a:p>
            <a:endParaRPr lang="en-US" sz="3000" dirty="0"/>
          </a:p>
          <a:p>
            <a:r>
              <a:rPr lang="en-US" sz="3000" i="1" dirty="0"/>
              <a:t>Pizza Makers hold our leaders accountable for their Growth</a:t>
            </a:r>
            <a:r>
              <a:rPr lang="en-US" sz="2200" i="1" dirty="0"/>
              <a:t>!</a:t>
            </a:r>
          </a:p>
        </p:txBody>
      </p:sp>
      <p:sp>
        <p:nvSpPr>
          <p:cNvPr id="6" name="TextBox 5"/>
          <p:cNvSpPr txBox="1"/>
          <p:nvPr/>
        </p:nvSpPr>
        <p:spPr>
          <a:xfrm>
            <a:off x="11288935" y="6063647"/>
            <a:ext cx="690735" cy="553998"/>
          </a:xfrm>
          <a:prstGeom prst="rect">
            <a:avLst/>
          </a:prstGeom>
          <a:noFill/>
        </p:spPr>
        <p:txBody>
          <a:bodyPr wrap="square" rtlCol="0">
            <a:spAutoFit/>
          </a:bodyPr>
          <a:lstStyle/>
          <a:p>
            <a:pPr algn="ctr"/>
            <a:r>
              <a:rPr lang="en-US" sz="3000" dirty="0">
                <a:solidFill>
                  <a:schemeClr val="bg1"/>
                </a:solidFill>
                <a:latin typeface="Ford city" panose="02000506000000020004" pitchFamily="2" charset="0"/>
                <a:sym typeface="Symbol" panose="05050102010706020507" pitchFamily="18" charset="2"/>
              </a:rPr>
              <a:t>!</a:t>
            </a:r>
            <a:endParaRPr lang="en-US" sz="3000" dirty="0">
              <a:solidFill>
                <a:schemeClr val="bg1"/>
              </a:solidFill>
              <a:latin typeface="Ford city" panose="02000506000000020004" pitchFamily="2" charset="0"/>
            </a:endParaRPr>
          </a:p>
        </p:txBody>
      </p:sp>
      <p:sp>
        <p:nvSpPr>
          <p:cNvPr id="3" name="Rectangle 2"/>
          <p:cNvSpPr/>
          <p:nvPr/>
        </p:nvSpPr>
        <p:spPr>
          <a:xfrm>
            <a:off x="1252095" y="0"/>
            <a:ext cx="6078907" cy="553998"/>
          </a:xfrm>
          <a:prstGeom prst="rect">
            <a:avLst/>
          </a:prstGeom>
          <a:noFill/>
        </p:spPr>
        <p:txBody>
          <a:bodyPr wrap="none" lIns="91440" tIns="45720" rIns="91440" bIns="45720">
            <a:spAutoFit/>
          </a:bodyPr>
          <a:lstStyle/>
          <a:p>
            <a:pPr algn="ctr"/>
            <a:r>
              <a:rPr lang="en-US" sz="3000" b="1" cap="none" spc="0" dirty="0">
                <a:ln w="0"/>
                <a:solidFill>
                  <a:schemeClr val="tx1"/>
                </a:solidFill>
                <a:effectLst>
                  <a:outerShdw blurRad="38100" dist="19050" dir="2700000" algn="tl" rotWithShape="0">
                    <a:schemeClr val="dk1">
                      <a:alpha val="40000"/>
                    </a:schemeClr>
                  </a:outerShdw>
                </a:effectLst>
                <a:latin typeface="+mj-lt"/>
              </a:rPr>
              <a:t>Fair Transparent Compensation</a:t>
            </a:r>
          </a:p>
        </p:txBody>
      </p:sp>
    </p:spTree>
    <p:extLst>
      <p:ext uri="{BB962C8B-B14F-4D97-AF65-F5344CB8AC3E}">
        <p14:creationId xmlns:p14="http://schemas.microsoft.com/office/powerpoint/2010/main" val="7552480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5900"/>
            <a:ext cx="12192000" cy="1417583"/>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37582" y="333199"/>
            <a:ext cx="10721100" cy="663684"/>
          </a:xfrm>
        </p:spPr>
        <p:txBody>
          <a:bodyPr>
            <a:noAutofit/>
          </a:bodyPr>
          <a:lstStyle/>
          <a:p>
            <a:r>
              <a:rPr lang="en-US" sz="7500" spc="200" dirty="0">
                <a:solidFill>
                  <a:schemeClr val="bg1"/>
                </a:solidFill>
                <a:latin typeface="Bellissimo" panose="00000500000000000000" pitchFamily="2" charset="0"/>
              </a:rPr>
              <a:t>Set CRYSTAL CLEAR EXPECTATIONS</a:t>
            </a:r>
            <a:endParaRPr lang="en-US" sz="7500" dirty="0">
              <a:latin typeface="Ford city" panose="02000506000000020004" pitchFamily="2" charset="0"/>
            </a:endParaRPr>
          </a:p>
        </p:txBody>
      </p:sp>
      <p:sp>
        <p:nvSpPr>
          <p:cNvPr id="4" name="TextBox 3"/>
          <p:cNvSpPr txBox="1"/>
          <p:nvPr/>
        </p:nvSpPr>
        <p:spPr>
          <a:xfrm>
            <a:off x="11288935" y="6063647"/>
            <a:ext cx="690735" cy="553998"/>
          </a:xfrm>
          <a:prstGeom prst="rect">
            <a:avLst/>
          </a:prstGeom>
          <a:noFill/>
        </p:spPr>
        <p:txBody>
          <a:bodyPr wrap="square" rtlCol="0">
            <a:spAutoFit/>
          </a:bodyPr>
          <a:lstStyle/>
          <a:p>
            <a:pPr algn="ctr"/>
            <a:r>
              <a:rPr lang="en-US" sz="3000" dirty="0">
                <a:solidFill>
                  <a:schemeClr val="bg1"/>
                </a:solidFill>
                <a:latin typeface="Ford city" panose="02000506000000020004" pitchFamily="2" charset="0"/>
                <a:sym typeface="Symbol" panose="05050102010706020507" pitchFamily="18" charset="2"/>
              </a:rPr>
              <a:t>!</a:t>
            </a:r>
            <a:endParaRPr lang="en-US" sz="3000" dirty="0">
              <a:solidFill>
                <a:schemeClr val="bg1"/>
              </a:solidFill>
              <a:latin typeface="Ford city" panose="02000506000000020004" pitchFamily="2" charset="0"/>
            </a:endParaRPr>
          </a:p>
        </p:txBody>
      </p:sp>
      <p:sp>
        <p:nvSpPr>
          <p:cNvPr id="12" name="Rectangle 11"/>
          <p:cNvSpPr/>
          <p:nvPr/>
        </p:nvSpPr>
        <p:spPr>
          <a:xfrm>
            <a:off x="738498" y="3380866"/>
            <a:ext cx="1966863" cy="369332"/>
          </a:xfrm>
          <a:prstGeom prst="rect">
            <a:avLst/>
          </a:prstGeom>
        </p:spPr>
        <p:txBody>
          <a:bodyPr wrap="square">
            <a:spAutoFit/>
          </a:bodyPr>
          <a:lstStyle/>
          <a:p>
            <a:endParaRPr lang="en-US" b="1" dirty="0">
              <a:solidFill>
                <a:srgbClr val="CCECFF"/>
              </a:solidFill>
            </a:endParaRPr>
          </a:p>
        </p:txBody>
      </p:sp>
      <p:sp>
        <p:nvSpPr>
          <p:cNvPr id="3" name="Rectangle 2"/>
          <p:cNvSpPr/>
          <p:nvPr/>
        </p:nvSpPr>
        <p:spPr>
          <a:xfrm>
            <a:off x="1050850" y="1615177"/>
            <a:ext cx="4845913" cy="1477328"/>
          </a:xfrm>
          <a:prstGeom prst="rect">
            <a:avLst/>
          </a:prstGeom>
        </p:spPr>
        <p:txBody>
          <a:bodyPr wrap="square">
            <a:spAutoFit/>
          </a:bodyPr>
          <a:lstStyle/>
          <a:p>
            <a:pPr algn="ctr">
              <a:spcBef>
                <a:spcPts val="500"/>
              </a:spcBef>
              <a:spcAft>
                <a:spcPts val="1000"/>
              </a:spcAft>
            </a:pPr>
            <a:r>
              <a:rPr lang="en-US" sz="4500" b="1" dirty="0">
                <a:latin typeface="+mj-lt"/>
              </a:rPr>
              <a:t>WHAT YOU PERMIT YOU PROMOTE</a:t>
            </a:r>
          </a:p>
        </p:txBody>
      </p:sp>
      <p:sp>
        <p:nvSpPr>
          <p:cNvPr id="10" name="Rectangle 9"/>
          <p:cNvSpPr/>
          <p:nvPr/>
        </p:nvSpPr>
        <p:spPr>
          <a:xfrm>
            <a:off x="673861" y="3170547"/>
            <a:ext cx="5599892" cy="3447098"/>
          </a:xfrm>
          <a:prstGeom prst="rect">
            <a:avLst/>
          </a:prstGeom>
        </p:spPr>
        <p:txBody>
          <a:bodyPr wrap="square">
            <a:spAutoFit/>
          </a:bodyPr>
          <a:lstStyle/>
          <a:p>
            <a:pPr marL="377190" indent="-285750">
              <a:buFont typeface="Arial" panose="020B0604020202020204" pitchFamily="34" charset="0"/>
              <a:buChar char="•"/>
            </a:pPr>
            <a:r>
              <a:rPr lang="en-US" sz="2500" dirty="0">
                <a:latin typeface="Modern No. 20" panose="02070704070505020303" pitchFamily="18" charset="0"/>
              </a:rPr>
              <a:t>Working Culture</a:t>
            </a:r>
          </a:p>
          <a:p>
            <a:pPr marL="377190" indent="-285750">
              <a:buFont typeface="Arial" panose="020B0604020202020204" pitchFamily="34" charset="0"/>
              <a:buChar char="•"/>
            </a:pPr>
            <a:r>
              <a:rPr lang="en-US" sz="2500" dirty="0">
                <a:latin typeface="Modern No. 20" panose="02070704070505020303" pitchFamily="18" charset="0"/>
              </a:rPr>
              <a:t>Pattern of Management</a:t>
            </a:r>
          </a:p>
          <a:p>
            <a:pPr marL="377190" indent="-285750">
              <a:buFont typeface="Arial" panose="020B0604020202020204" pitchFamily="34" charset="0"/>
              <a:buChar char="•"/>
            </a:pPr>
            <a:r>
              <a:rPr lang="en-US" sz="2500" dirty="0">
                <a:latin typeface="Modern No. 20" panose="02070704070505020303" pitchFamily="18" charset="0"/>
              </a:rPr>
              <a:t>Attainable Goals:  Labor, Paper, Food, Liquor, Beer, Wine</a:t>
            </a:r>
          </a:p>
          <a:p>
            <a:pPr marL="377190" indent="-285750">
              <a:buFont typeface="Arial" panose="020B0604020202020204" pitchFamily="34" charset="0"/>
              <a:buChar char="•"/>
            </a:pPr>
            <a:r>
              <a:rPr lang="en-US" sz="2500" dirty="0">
                <a:latin typeface="Modern No. 20" panose="02070704070505020303" pitchFamily="18" charset="0"/>
              </a:rPr>
              <a:t>Incentives &amp; Discipline</a:t>
            </a:r>
          </a:p>
          <a:p>
            <a:pPr marL="377190" indent="-285750">
              <a:buFont typeface="Arial" panose="020B0604020202020204" pitchFamily="34" charset="0"/>
              <a:buChar char="•"/>
            </a:pPr>
            <a:r>
              <a:rPr lang="en-US" sz="2500" dirty="0">
                <a:latin typeface="Modern No. 20" panose="02070704070505020303" pitchFamily="18" charset="0"/>
              </a:rPr>
              <a:t>Reliable Sales Forecasts</a:t>
            </a:r>
          </a:p>
          <a:p>
            <a:pPr marL="377190" indent="-285750">
              <a:buFont typeface="Arial" panose="020B0604020202020204" pitchFamily="34" charset="0"/>
              <a:buChar char="•"/>
            </a:pPr>
            <a:r>
              <a:rPr lang="en-US" sz="2500" dirty="0">
                <a:latin typeface="Modern No. 20" panose="02070704070505020303" pitchFamily="18" charset="0"/>
              </a:rPr>
              <a:t>Side Work Lists</a:t>
            </a:r>
          </a:p>
          <a:p>
            <a:pPr marL="377190" indent="-285750">
              <a:buFont typeface="Arial" panose="020B0604020202020204" pitchFamily="34" charset="0"/>
              <a:buChar char="•"/>
            </a:pPr>
            <a:r>
              <a:rPr lang="en-US" sz="2500" dirty="0">
                <a:latin typeface="Modern No. 20" panose="02070704070505020303" pitchFamily="18" charset="0"/>
              </a:rPr>
              <a:t>Server Sequence &amp; Kitchen Timings</a:t>
            </a:r>
          </a:p>
          <a:p>
            <a:endParaRPr lang="en-US" dirty="0"/>
          </a:p>
        </p:txBody>
      </p:sp>
      <p:sp>
        <p:nvSpPr>
          <p:cNvPr id="5" name="Callout: Left Arrow 4"/>
          <p:cNvSpPr/>
          <p:nvPr/>
        </p:nvSpPr>
        <p:spPr>
          <a:xfrm>
            <a:off x="6273753" y="1537134"/>
            <a:ext cx="5641280" cy="5206565"/>
          </a:xfrm>
          <a:prstGeom prst="leftArrowCallou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sp>
        <p:nvSpPr>
          <p:cNvPr id="9" name="Rectangle 8"/>
          <p:cNvSpPr/>
          <p:nvPr/>
        </p:nvSpPr>
        <p:spPr>
          <a:xfrm>
            <a:off x="8517295" y="1670509"/>
            <a:ext cx="3117007" cy="4939814"/>
          </a:xfrm>
          <a:prstGeom prst="rect">
            <a:avLst/>
          </a:prstGeom>
        </p:spPr>
        <p:txBody>
          <a:bodyPr wrap="square">
            <a:spAutoFit/>
          </a:bodyPr>
          <a:lstStyle/>
          <a:p>
            <a:pPr algn="ctr">
              <a:spcBef>
                <a:spcPts val="500"/>
              </a:spcBef>
              <a:spcAft>
                <a:spcPts val="1000"/>
              </a:spcAft>
            </a:pPr>
            <a:r>
              <a:rPr lang="en-US" sz="4500" b="1" dirty="0">
                <a:latin typeface="+mj-lt"/>
              </a:rPr>
              <a:t>People respect what you  Inspect not what you expect</a:t>
            </a:r>
          </a:p>
        </p:txBody>
      </p:sp>
    </p:spTree>
    <p:extLst>
      <p:ext uri="{BB962C8B-B14F-4D97-AF65-F5344CB8AC3E}">
        <p14:creationId xmlns:p14="http://schemas.microsoft.com/office/powerpoint/2010/main" val="8227176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5900"/>
            <a:ext cx="12192000" cy="1417583"/>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30149" y="189465"/>
            <a:ext cx="10721100" cy="643883"/>
          </a:xfrm>
        </p:spPr>
        <p:txBody>
          <a:bodyPr>
            <a:normAutofit fontScale="90000"/>
          </a:bodyPr>
          <a:lstStyle/>
          <a:p>
            <a:br>
              <a:rPr lang="en-US" sz="3000" dirty="0">
                <a:solidFill>
                  <a:schemeClr val="bg1"/>
                </a:solidFill>
                <a:latin typeface="Ford city" panose="02000506000000020004" pitchFamily="2" charset="0"/>
              </a:rPr>
            </a:br>
            <a:r>
              <a:rPr lang="en-US" sz="8300" spc="200" dirty="0">
                <a:solidFill>
                  <a:schemeClr val="bg1"/>
                </a:solidFill>
                <a:latin typeface="Bellissimo" panose="00000500000000000000" pitchFamily="2" charset="0"/>
              </a:rPr>
              <a:t>Set CRYSTAL CLEAR EXPECTATIONS</a:t>
            </a:r>
            <a:endParaRPr lang="en-US" sz="8300" dirty="0">
              <a:latin typeface="Ford city" panose="02000506000000020004" pitchFamily="2" charset="0"/>
            </a:endParaRPr>
          </a:p>
        </p:txBody>
      </p:sp>
      <p:sp>
        <p:nvSpPr>
          <p:cNvPr id="4" name="TextBox 3"/>
          <p:cNvSpPr txBox="1"/>
          <p:nvPr/>
        </p:nvSpPr>
        <p:spPr>
          <a:xfrm>
            <a:off x="11288935" y="6063647"/>
            <a:ext cx="690735" cy="553998"/>
          </a:xfrm>
          <a:prstGeom prst="rect">
            <a:avLst/>
          </a:prstGeom>
          <a:noFill/>
        </p:spPr>
        <p:txBody>
          <a:bodyPr wrap="square" rtlCol="0">
            <a:spAutoFit/>
          </a:bodyPr>
          <a:lstStyle/>
          <a:p>
            <a:pPr algn="ctr"/>
            <a:r>
              <a:rPr lang="en-US" sz="3000" dirty="0">
                <a:solidFill>
                  <a:schemeClr val="bg1"/>
                </a:solidFill>
                <a:latin typeface="Ford city" panose="02000506000000020004" pitchFamily="2" charset="0"/>
                <a:sym typeface="Symbol" panose="05050102010706020507" pitchFamily="18" charset="2"/>
              </a:rPr>
              <a:t>!</a:t>
            </a:r>
            <a:endParaRPr lang="en-US" sz="3000" dirty="0">
              <a:solidFill>
                <a:schemeClr val="bg1"/>
              </a:solidFill>
              <a:latin typeface="Ford city" panose="02000506000000020004" pitchFamily="2" charset="0"/>
            </a:endParaRPr>
          </a:p>
        </p:txBody>
      </p:sp>
      <p:sp>
        <p:nvSpPr>
          <p:cNvPr id="12" name="Rectangle 11"/>
          <p:cNvSpPr/>
          <p:nvPr/>
        </p:nvSpPr>
        <p:spPr>
          <a:xfrm>
            <a:off x="738498" y="3380866"/>
            <a:ext cx="1966863" cy="369332"/>
          </a:xfrm>
          <a:prstGeom prst="rect">
            <a:avLst/>
          </a:prstGeom>
        </p:spPr>
        <p:txBody>
          <a:bodyPr wrap="square">
            <a:spAutoFit/>
          </a:bodyPr>
          <a:lstStyle/>
          <a:p>
            <a:endParaRPr lang="en-US" b="1" dirty="0">
              <a:solidFill>
                <a:srgbClr val="CCECFF"/>
              </a:solidFill>
            </a:endParaRPr>
          </a:p>
        </p:txBody>
      </p:sp>
      <p:sp>
        <p:nvSpPr>
          <p:cNvPr id="3" name="Rectangle 2"/>
          <p:cNvSpPr/>
          <p:nvPr/>
        </p:nvSpPr>
        <p:spPr>
          <a:xfrm>
            <a:off x="0" y="1622633"/>
            <a:ext cx="12151894" cy="630942"/>
          </a:xfrm>
          <a:prstGeom prst="rect">
            <a:avLst/>
          </a:prstGeom>
        </p:spPr>
        <p:txBody>
          <a:bodyPr wrap="square">
            <a:spAutoFit/>
          </a:bodyPr>
          <a:lstStyle/>
          <a:p>
            <a:pPr algn="ctr">
              <a:spcBef>
                <a:spcPts val="500"/>
              </a:spcBef>
              <a:spcAft>
                <a:spcPts val="1000"/>
              </a:spcAft>
            </a:pPr>
            <a:r>
              <a:rPr lang="en-US" sz="3500" b="1" dirty="0">
                <a:latin typeface="+mj-lt"/>
              </a:rPr>
              <a:t>How many hats do the people on your team wear??</a:t>
            </a:r>
          </a:p>
        </p:txBody>
      </p:sp>
      <p:pic>
        <p:nvPicPr>
          <p:cNvPr id="6154" name="Picture 10" descr="Image result for hat images clip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0112" y="2402937"/>
            <a:ext cx="1026377" cy="629416"/>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Image result for hat images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552293">
            <a:off x="2499471" y="2540734"/>
            <a:ext cx="950860" cy="57151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Image result for hat images clip 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8002" y="-3220268"/>
            <a:ext cx="1304662" cy="676551"/>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descr="Image result for hat images clip ar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30192" y="2509259"/>
            <a:ext cx="1139214" cy="528111"/>
          </a:xfrm>
          <a:prstGeom prst="rect">
            <a:avLst/>
          </a:prstGeom>
          <a:noFill/>
          <a:extLst>
            <a:ext uri="{909E8E84-426E-40DD-AFC4-6F175D3DCCD1}">
              <a14:hiddenFill xmlns:a14="http://schemas.microsoft.com/office/drawing/2010/main">
                <a:solidFill>
                  <a:srgbClr val="FFFFFF"/>
                </a:solidFill>
              </a14:hiddenFill>
            </a:ext>
          </a:extLst>
        </p:spPr>
      </p:pic>
      <p:pic>
        <p:nvPicPr>
          <p:cNvPr id="6166" name="Picture 22" descr="Image result for hat images clip art"/>
          <p:cNvPicPr>
            <a:picLocks noChangeAspect="1" noChangeArrowheads="1"/>
          </p:cNvPicPr>
          <p:nvPr/>
        </p:nvPicPr>
        <p:blipFill rotWithShape="1">
          <a:blip r:embed="rId7">
            <a:extLst>
              <a:ext uri="{28A0092B-C50C-407E-A947-70E740481C1C}">
                <a14:useLocalDpi xmlns:a14="http://schemas.microsoft.com/office/drawing/2010/main" val="0"/>
              </a:ext>
            </a:extLst>
          </a:blip>
          <a:srcRect t="16787" b="27258"/>
          <a:stretch/>
        </p:blipFill>
        <p:spPr bwMode="auto">
          <a:xfrm>
            <a:off x="3520504" y="2442136"/>
            <a:ext cx="1188472" cy="60045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age result for hat images clip ar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93129" y="-3194859"/>
            <a:ext cx="1031730" cy="63533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Image result for hat images clip ar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95599" y="2328609"/>
            <a:ext cx="1072348" cy="66454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8" descr="Image result for hat images clip a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530325" y="2605282"/>
            <a:ext cx="843669" cy="41268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4" descr="Image result for hat images clip art"/>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837830" y="2253575"/>
            <a:ext cx="902209" cy="81461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6" descr="Image result for hat images clip art"/>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28540" y="2442206"/>
            <a:ext cx="855361" cy="703300"/>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Image result for hat images clip art"/>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566644" y="2276367"/>
            <a:ext cx="1117806" cy="75598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14"/>
          <a:stretch>
            <a:fillRect/>
          </a:stretch>
        </p:blipFill>
        <p:spPr>
          <a:xfrm>
            <a:off x="944852" y="-3220268"/>
            <a:ext cx="3181589" cy="2359945"/>
          </a:xfrm>
          <a:prstGeom prst="rect">
            <a:avLst/>
          </a:prstGeom>
        </p:spPr>
      </p:pic>
      <p:pic>
        <p:nvPicPr>
          <p:cNvPr id="29" name="Picture 6" descr="C:\Users\Ann\Pictures\Pictures\Washington DC 9-2010\April 2011 286.PNG"/>
          <p:cNvPicPr>
            <a:picLocks noChangeAspect="1" noChangeArrowheads="1"/>
          </p:cNvPicPr>
          <p:nvPr/>
        </p:nvPicPr>
        <p:blipFill>
          <a:blip r:embed="rId15" cstate="print"/>
          <a:srcRect/>
          <a:stretch>
            <a:fillRect/>
          </a:stretch>
        </p:blipFill>
        <p:spPr bwMode="auto">
          <a:xfrm>
            <a:off x="11764772" y="-3194338"/>
            <a:ext cx="1771309" cy="265696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7"/>
          <p:cNvPicPr>
            <a:picLocks noChangeAspect="1"/>
          </p:cNvPicPr>
          <p:nvPr/>
        </p:nvPicPr>
        <p:blipFill>
          <a:blip r:embed="rId16"/>
          <a:stretch>
            <a:fillRect/>
          </a:stretch>
        </p:blipFill>
        <p:spPr>
          <a:xfrm>
            <a:off x="0" y="3181716"/>
            <a:ext cx="12151895" cy="3696693"/>
          </a:xfrm>
          <a:prstGeom prst="rect">
            <a:avLst/>
          </a:prstGeom>
        </p:spPr>
      </p:pic>
      <p:pic>
        <p:nvPicPr>
          <p:cNvPr id="6170" name="Picture 26" descr="Image result for tiara clip art"/>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422003" y="2487470"/>
            <a:ext cx="822492" cy="46541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39875" y="5406886"/>
            <a:ext cx="10935118" cy="1246495"/>
          </a:xfrm>
          <a:prstGeom prst="rect">
            <a:avLst/>
          </a:prstGeom>
          <a:noFill/>
        </p:spPr>
        <p:txBody>
          <a:bodyPr wrap="square" rtlCol="0">
            <a:spAutoFit/>
          </a:bodyPr>
          <a:lstStyle/>
          <a:p>
            <a:pPr algn="ctr"/>
            <a:r>
              <a:rPr lang="en-US" sz="2500" dirty="0">
                <a:solidFill>
                  <a:schemeClr val="bg1"/>
                </a:solidFill>
              </a:rPr>
              <a:t>We are Fathers, Mothers, Spouses, Daughters, Aunties, Sisters, Brothers, Nieces, Partners, and Friends who are CEO, COO, Managers at every level of the organization, and crewmembers.  It gets messy… AND (most days)WE LOVE IT!! </a:t>
            </a:r>
            <a:endParaRPr lang="en-US" sz="2200" dirty="0">
              <a:solidFill>
                <a:schemeClr val="bg1"/>
              </a:solidFill>
            </a:endParaRPr>
          </a:p>
        </p:txBody>
      </p:sp>
    </p:spTree>
    <p:extLst>
      <p:ext uri="{BB962C8B-B14F-4D97-AF65-F5344CB8AC3E}">
        <p14:creationId xmlns:p14="http://schemas.microsoft.com/office/powerpoint/2010/main" val="19250942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7290" y="1171075"/>
            <a:ext cx="6500751" cy="5686925"/>
          </a:xfrm>
        </p:spPr>
        <p:txBody>
          <a:bodyPr>
            <a:normAutofit fontScale="62500" lnSpcReduction="20000"/>
          </a:bodyPr>
          <a:lstStyle/>
          <a:p>
            <a:pPr marL="118872" indent="0" algn="ctr">
              <a:lnSpc>
                <a:spcPct val="120000"/>
              </a:lnSpc>
              <a:spcBef>
                <a:spcPts val="500"/>
              </a:spcBef>
              <a:spcAft>
                <a:spcPts val="500"/>
              </a:spcAft>
              <a:buNone/>
            </a:pPr>
            <a:r>
              <a:rPr lang="en-US" sz="5700" b="1" cap="all" dirty="0">
                <a:solidFill>
                  <a:schemeClr val="accent1">
                    <a:lumMod val="75000"/>
                  </a:schemeClr>
                </a:solidFill>
                <a:latin typeface="+mj-lt"/>
              </a:rPr>
              <a:t>Pursuing Pleasure</a:t>
            </a:r>
          </a:p>
          <a:p>
            <a:pPr marL="118872" indent="0">
              <a:lnSpc>
                <a:spcPct val="120000"/>
              </a:lnSpc>
              <a:spcBef>
                <a:spcPts val="500"/>
              </a:spcBef>
              <a:spcAft>
                <a:spcPts val="500"/>
              </a:spcAft>
              <a:buNone/>
            </a:pPr>
            <a:r>
              <a:rPr lang="en-US" sz="4000" b="1" cap="all" dirty="0">
                <a:latin typeface="Modern No. 20" panose="02070704070505020303" pitchFamily="18" charset="0"/>
              </a:rPr>
              <a:t>Peer Pressure for EXCELLLENCE</a:t>
            </a:r>
          </a:p>
          <a:p>
            <a:pPr marL="576072" indent="-457200">
              <a:lnSpc>
                <a:spcPct val="120000"/>
              </a:lnSpc>
              <a:spcBef>
                <a:spcPts val="500"/>
              </a:spcBef>
              <a:spcAft>
                <a:spcPts val="500"/>
              </a:spcAft>
            </a:pPr>
            <a:r>
              <a:rPr lang="en-US" sz="4000" dirty="0">
                <a:latin typeface="Modern No. 20" panose="02070704070505020303" pitchFamily="18" charset="0"/>
              </a:rPr>
              <a:t>Professional Image</a:t>
            </a:r>
          </a:p>
          <a:p>
            <a:pPr marL="576072" indent="-457200">
              <a:lnSpc>
                <a:spcPct val="120000"/>
              </a:lnSpc>
              <a:spcBef>
                <a:spcPts val="500"/>
              </a:spcBef>
              <a:spcAft>
                <a:spcPts val="500"/>
              </a:spcAft>
            </a:pPr>
            <a:r>
              <a:rPr lang="en-US" sz="4000" dirty="0">
                <a:latin typeface="Modern No. 20" panose="02070704070505020303" pitchFamily="18" charset="0"/>
              </a:rPr>
              <a:t>NO Cell phones on shift</a:t>
            </a:r>
          </a:p>
          <a:p>
            <a:pPr marL="576072" indent="-457200">
              <a:lnSpc>
                <a:spcPct val="120000"/>
              </a:lnSpc>
              <a:spcBef>
                <a:spcPts val="500"/>
              </a:spcBef>
              <a:spcAft>
                <a:spcPts val="500"/>
              </a:spcAft>
            </a:pPr>
            <a:r>
              <a:rPr lang="en-US" sz="4000" dirty="0">
                <a:latin typeface="Modern No. 20" panose="02070704070505020303" pitchFamily="18" charset="0"/>
              </a:rPr>
              <a:t>Compliance with all standards</a:t>
            </a:r>
          </a:p>
          <a:p>
            <a:pPr marL="118872" indent="0">
              <a:lnSpc>
                <a:spcPct val="120000"/>
              </a:lnSpc>
              <a:spcBef>
                <a:spcPts val="500"/>
              </a:spcBef>
              <a:spcAft>
                <a:spcPts val="500"/>
              </a:spcAft>
              <a:buNone/>
            </a:pPr>
            <a:r>
              <a:rPr lang="en-US" sz="4000" b="1" cap="all" dirty="0">
                <a:latin typeface="Modern No. 20" panose="02070704070505020303" pitchFamily="18" charset="0"/>
              </a:rPr>
              <a:t>Recognition for Top Performers</a:t>
            </a:r>
          </a:p>
          <a:p>
            <a:pPr marL="576072" indent="-457200">
              <a:lnSpc>
                <a:spcPct val="120000"/>
              </a:lnSpc>
              <a:spcBef>
                <a:spcPts val="500"/>
              </a:spcBef>
              <a:spcAft>
                <a:spcPts val="500"/>
              </a:spcAft>
            </a:pPr>
            <a:r>
              <a:rPr lang="en-US" sz="4000" dirty="0">
                <a:latin typeface="Modern No. 20" panose="02070704070505020303" pitchFamily="18" charset="0"/>
              </a:rPr>
              <a:t>Frequent THANK YOUs!  </a:t>
            </a:r>
          </a:p>
          <a:p>
            <a:pPr marL="576072" indent="-457200">
              <a:lnSpc>
                <a:spcPct val="120000"/>
              </a:lnSpc>
              <a:spcBef>
                <a:spcPts val="500"/>
              </a:spcBef>
              <a:spcAft>
                <a:spcPts val="500"/>
              </a:spcAft>
            </a:pPr>
            <a:r>
              <a:rPr lang="en-US" sz="4000" dirty="0">
                <a:latin typeface="Modern No. 20" panose="02070704070505020303" pitchFamily="18" charset="0"/>
              </a:rPr>
              <a:t>Preferred Schedules or sections</a:t>
            </a:r>
          </a:p>
          <a:p>
            <a:pPr marL="576072" indent="-457200">
              <a:lnSpc>
                <a:spcPct val="120000"/>
              </a:lnSpc>
              <a:spcBef>
                <a:spcPts val="500"/>
              </a:spcBef>
              <a:spcAft>
                <a:spcPts val="500"/>
              </a:spcAft>
            </a:pPr>
            <a:r>
              <a:rPr lang="en-US" sz="4000" dirty="0">
                <a:latin typeface="Modern No. 20" panose="02070704070505020303" pitchFamily="18" charset="0"/>
              </a:rPr>
              <a:t>Bonus, gift cards, swag from vendors and tickets to events.</a:t>
            </a:r>
          </a:p>
          <a:p>
            <a:endParaRPr lang="en-US" dirty="0"/>
          </a:p>
        </p:txBody>
      </p:sp>
      <p:sp>
        <p:nvSpPr>
          <p:cNvPr id="6" name="Rectangle 5"/>
          <p:cNvSpPr/>
          <p:nvPr/>
        </p:nvSpPr>
        <p:spPr>
          <a:xfrm>
            <a:off x="0" y="5901"/>
            <a:ext cx="12192000" cy="1165174"/>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sp>
        <p:nvSpPr>
          <p:cNvPr id="7" name="Title 1"/>
          <p:cNvSpPr txBox="1">
            <a:spLocks/>
          </p:cNvSpPr>
          <p:nvPr/>
        </p:nvSpPr>
        <p:spPr>
          <a:xfrm>
            <a:off x="217290" y="256646"/>
            <a:ext cx="11636050" cy="663684"/>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5400" kern="1200" cap="all" baseline="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en-US" sz="30000" spc="200" dirty="0">
                <a:solidFill>
                  <a:schemeClr val="bg1"/>
                </a:solidFill>
                <a:latin typeface="Bellissimo" panose="00000500000000000000" pitchFamily="2" charset="0"/>
              </a:rPr>
              <a:t>Accountability:  People Earn their Termination</a:t>
            </a:r>
            <a:br>
              <a:rPr lang="en-US" sz="3000" dirty="0">
                <a:latin typeface="Ford city" panose="02000506000000020004" pitchFamily="2" charset="0"/>
              </a:rPr>
            </a:br>
            <a:endParaRPr lang="en-US" sz="3000" dirty="0">
              <a:latin typeface="Ford city" panose="02000506000000020004" pitchFamily="2" charset="0"/>
            </a:endParaRPr>
          </a:p>
        </p:txBody>
      </p:sp>
      <p:sp>
        <p:nvSpPr>
          <p:cNvPr id="4" name="Rectangle 3"/>
          <p:cNvSpPr/>
          <p:nvPr/>
        </p:nvSpPr>
        <p:spPr>
          <a:xfrm>
            <a:off x="6568751" y="1020505"/>
            <a:ext cx="5284589" cy="5837495"/>
          </a:xfrm>
          <a:prstGeom prst="rect">
            <a:avLst/>
          </a:prstGeom>
        </p:spPr>
        <p:txBody>
          <a:bodyPr wrap="square">
            <a:spAutoFit/>
          </a:bodyPr>
          <a:lstStyle/>
          <a:p>
            <a:pPr marL="118872" indent="0" algn="ctr">
              <a:spcBef>
                <a:spcPts val="500"/>
              </a:spcBef>
              <a:spcAft>
                <a:spcPts val="500"/>
              </a:spcAft>
              <a:buNone/>
            </a:pPr>
            <a:r>
              <a:rPr lang="en-US" sz="4000" b="1" cap="all" dirty="0">
                <a:solidFill>
                  <a:schemeClr val="accent1">
                    <a:lumMod val="75000"/>
                  </a:schemeClr>
                </a:solidFill>
                <a:latin typeface="+mj-lt"/>
              </a:rPr>
              <a:t>Avoiding Pain</a:t>
            </a:r>
          </a:p>
          <a:p>
            <a:pPr marL="461772" indent="-342900">
              <a:spcBef>
                <a:spcPts val="500"/>
              </a:spcBef>
              <a:spcAft>
                <a:spcPts val="500"/>
              </a:spcAft>
              <a:buClr>
                <a:schemeClr val="accent2"/>
              </a:buClr>
              <a:buFont typeface="Wingdings" panose="05000000000000000000" pitchFamily="2" charset="2"/>
              <a:buChar char="§"/>
            </a:pPr>
            <a:r>
              <a:rPr lang="en-US" sz="2500" dirty="0">
                <a:latin typeface="Modern No. 20" panose="02070704070505020303" pitchFamily="18" charset="0"/>
              </a:rPr>
              <a:t>Progressive Discipline</a:t>
            </a:r>
          </a:p>
          <a:p>
            <a:pPr marL="461772" indent="-342900">
              <a:spcBef>
                <a:spcPts val="500"/>
              </a:spcBef>
              <a:spcAft>
                <a:spcPts val="500"/>
              </a:spcAft>
              <a:buClr>
                <a:schemeClr val="accent2"/>
              </a:buClr>
              <a:buFont typeface="Wingdings" panose="05000000000000000000" pitchFamily="2" charset="2"/>
              <a:buChar char="§"/>
            </a:pPr>
            <a:r>
              <a:rPr lang="en-US" sz="2500" dirty="0">
                <a:latin typeface="Modern No. 20" panose="02070704070505020303" pitchFamily="18" charset="0"/>
              </a:rPr>
              <a:t>Verbal Warning</a:t>
            </a:r>
          </a:p>
          <a:p>
            <a:pPr marL="461772" indent="-342900">
              <a:spcBef>
                <a:spcPts val="500"/>
              </a:spcBef>
              <a:spcAft>
                <a:spcPts val="500"/>
              </a:spcAft>
              <a:buClr>
                <a:schemeClr val="accent2"/>
              </a:buClr>
              <a:buFont typeface="Wingdings" panose="05000000000000000000" pitchFamily="2" charset="2"/>
              <a:buChar char="§"/>
            </a:pPr>
            <a:r>
              <a:rPr lang="en-US" sz="2500" dirty="0">
                <a:latin typeface="Modern No. 20" panose="02070704070505020303" pitchFamily="18" charset="0"/>
              </a:rPr>
              <a:t>Written Warning</a:t>
            </a:r>
          </a:p>
          <a:p>
            <a:pPr marL="461772" indent="-342900">
              <a:spcBef>
                <a:spcPts val="500"/>
              </a:spcBef>
              <a:spcAft>
                <a:spcPts val="500"/>
              </a:spcAft>
              <a:buClr>
                <a:schemeClr val="accent2"/>
              </a:buClr>
              <a:buFont typeface="Wingdings" panose="05000000000000000000" pitchFamily="2" charset="2"/>
              <a:buChar char="§"/>
            </a:pPr>
            <a:r>
              <a:rPr lang="en-US" sz="2500" dirty="0">
                <a:latin typeface="Modern No. 20" panose="02070704070505020303" pitchFamily="18" charset="0"/>
              </a:rPr>
              <a:t>Extra Duties:  Pulling gum from under tables and other cleaning chores</a:t>
            </a:r>
          </a:p>
          <a:p>
            <a:pPr marL="461772" indent="-342900">
              <a:spcBef>
                <a:spcPts val="500"/>
              </a:spcBef>
              <a:spcAft>
                <a:spcPts val="500"/>
              </a:spcAft>
              <a:buClr>
                <a:schemeClr val="accent2"/>
              </a:buClr>
              <a:buFont typeface="Wingdings" panose="05000000000000000000" pitchFamily="2" charset="2"/>
              <a:buChar char="§"/>
            </a:pPr>
            <a:r>
              <a:rPr lang="en-US" sz="2500" dirty="0">
                <a:latin typeface="Modern No. 20" panose="02070704070505020303" pitchFamily="18" charset="0"/>
              </a:rPr>
              <a:t>Loss of shifts </a:t>
            </a:r>
          </a:p>
          <a:p>
            <a:pPr marL="461772" indent="-342900">
              <a:spcBef>
                <a:spcPts val="500"/>
              </a:spcBef>
              <a:spcAft>
                <a:spcPts val="500"/>
              </a:spcAft>
              <a:buClr>
                <a:schemeClr val="accent2"/>
              </a:buClr>
              <a:buFont typeface="Wingdings" panose="05000000000000000000" pitchFamily="2" charset="2"/>
              <a:buChar char="§"/>
            </a:pPr>
            <a:r>
              <a:rPr lang="en-US" sz="2500" dirty="0">
                <a:latin typeface="Modern No. 20" panose="02070704070505020303" pitchFamily="18" charset="0"/>
              </a:rPr>
              <a:t>Suspension</a:t>
            </a:r>
          </a:p>
          <a:p>
            <a:pPr marL="461772" indent="-342900">
              <a:spcBef>
                <a:spcPts val="500"/>
              </a:spcBef>
              <a:spcAft>
                <a:spcPts val="500"/>
              </a:spcAft>
              <a:buClr>
                <a:schemeClr val="accent2"/>
              </a:buClr>
              <a:buFont typeface="Wingdings" panose="05000000000000000000" pitchFamily="2" charset="2"/>
              <a:buChar char="§"/>
            </a:pPr>
            <a:r>
              <a:rPr lang="en-US" sz="2500" dirty="0">
                <a:latin typeface="Modern No. 20" panose="02070704070505020303" pitchFamily="18" charset="0"/>
              </a:rPr>
              <a:t>Termination:  Promoted to Customer, Made Available to Industry </a:t>
            </a:r>
          </a:p>
        </p:txBody>
      </p:sp>
      <p:sp>
        <p:nvSpPr>
          <p:cNvPr id="9" name="Arrow: Down 8"/>
          <p:cNvSpPr/>
          <p:nvPr/>
        </p:nvSpPr>
        <p:spPr>
          <a:xfrm>
            <a:off x="2575249" y="-1828800"/>
            <a:ext cx="447869" cy="61582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p:cNvCxnSpPr>
            <a:cxnSpLocks/>
          </p:cNvCxnSpPr>
          <p:nvPr/>
        </p:nvCxnSpPr>
        <p:spPr>
          <a:xfrm>
            <a:off x="6525209" y="1617427"/>
            <a:ext cx="0" cy="4795935"/>
          </a:xfrm>
          <a:prstGeom prst="line">
            <a:avLst/>
          </a:prstGeom>
          <a:ln w="101600" cmpd="sng">
            <a:solidFill>
              <a:schemeClr val="accent1">
                <a:lumMod val="75000"/>
              </a:schemeClr>
            </a:solidFill>
            <a:prstDash val="sysDot"/>
            <a:headEnd type="diamond" w="med" len="sm"/>
            <a:tailEnd type="diamond" w="med" len="sm"/>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1288935" y="6063647"/>
            <a:ext cx="690735" cy="553998"/>
          </a:xfrm>
          <a:prstGeom prst="rect">
            <a:avLst/>
          </a:prstGeom>
          <a:noFill/>
        </p:spPr>
        <p:txBody>
          <a:bodyPr wrap="square" rtlCol="0">
            <a:spAutoFit/>
          </a:bodyPr>
          <a:lstStyle/>
          <a:p>
            <a:pPr algn="ctr"/>
            <a:r>
              <a:rPr lang="en-US" sz="3000" dirty="0">
                <a:solidFill>
                  <a:schemeClr val="bg1"/>
                </a:solidFill>
                <a:latin typeface="Ford city" panose="02000506000000020004" pitchFamily="2" charset="0"/>
                <a:sym typeface="Symbol" panose="05050102010706020507" pitchFamily="18" charset="2"/>
              </a:rPr>
              <a:t>!</a:t>
            </a:r>
            <a:endParaRPr lang="en-US" sz="3000" dirty="0">
              <a:solidFill>
                <a:schemeClr val="bg1"/>
              </a:solidFill>
              <a:latin typeface="Ford city" panose="02000506000000020004" pitchFamily="2" charset="0"/>
            </a:endParaRPr>
          </a:p>
        </p:txBody>
      </p:sp>
    </p:spTree>
    <p:extLst>
      <p:ext uri="{BB962C8B-B14F-4D97-AF65-F5344CB8AC3E}">
        <p14:creationId xmlns:p14="http://schemas.microsoft.com/office/powerpoint/2010/main" val="32895552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5900"/>
            <a:ext cx="12192000" cy="1417583"/>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2798" y="67913"/>
            <a:ext cx="12191999" cy="663684"/>
          </a:xfrm>
        </p:spPr>
        <p:txBody>
          <a:bodyPr>
            <a:noAutofit/>
          </a:bodyPr>
          <a:lstStyle/>
          <a:p>
            <a:pPr algn="ctr"/>
            <a:r>
              <a:rPr lang="en-US" sz="7500" spc="200" dirty="0">
                <a:solidFill>
                  <a:schemeClr val="bg1"/>
                </a:solidFill>
                <a:latin typeface="Bellissimo" panose="00000500000000000000" pitchFamily="2" charset="0"/>
              </a:rPr>
              <a:t>COMMUNICATION is keY</a:t>
            </a:r>
            <a:endParaRPr lang="en-US" sz="7500" dirty="0">
              <a:latin typeface="Ford city" panose="02000506000000020004" pitchFamily="2" charset="0"/>
            </a:endParaRPr>
          </a:p>
        </p:txBody>
      </p:sp>
      <p:sp>
        <p:nvSpPr>
          <p:cNvPr id="4" name="TextBox 3"/>
          <p:cNvSpPr txBox="1"/>
          <p:nvPr/>
        </p:nvSpPr>
        <p:spPr>
          <a:xfrm>
            <a:off x="11288935" y="6063647"/>
            <a:ext cx="690735" cy="553998"/>
          </a:xfrm>
          <a:prstGeom prst="rect">
            <a:avLst/>
          </a:prstGeom>
          <a:noFill/>
        </p:spPr>
        <p:txBody>
          <a:bodyPr wrap="square" rtlCol="0">
            <a:spAutoFit/>
          </a:bodyPr>
          <a:lstStyle/>
          <a:p>
            <a:pPr algn="ctr"/>
            <a:r>
              <a:rPr lang="en-US" sz="3000" dirty="0">
                <a:solidFill>
                  <a:schemeClr val="bg1"/>
                </a:solidFill>
                <a:latin typeface="Ford city" panose="02000506000000020004" pitchFamily="2" charset="0"/>
                <a:sym typeface="Symbol" panose="05050102010706020507" pitchFamily="18" charset="2"/>
              </a:rPr>
              <a:t>!</a:t>
            </a:r>
            <a:endParaRPr lang="en-US" sz="3000" dirty="0">
              <a:solidFill>
                <a:schemeClr val="bg1"/>
              </a:solidFill>
              <a:latin typeface="Ford city" panose="02000506000000020004" pitchFamily="2" charset="0"/>
            </a:endParaRPr>
          </a:p>
        </p:txBody>
      </p:sp>
      <p:sp>
        <p:nvSpPr>
          <p:cNvPr id="12" name="Rectangle 11"/>
          <p:cNvSpPr/>
          <p:nvPr/>
        </p:nvSpPr>
        <p:spPr>
          <a:xfrm>
            <a:off x="738498" y="3380866"/>
            <a:ext cx="1966863" cy="369332"/>
          </a:xfrm>
          <a:prstGeom prst="rect">
            <a:avLst/>
          </a:prstGeom>
        </p:spPr>
        <p:txBody>
          <a:bodyPr wrap="square">
            <a:spAutoFit/>
          </a:bodyPr>
          <a:lstStyle/>
          <a:p>
            <a:endParaRPr lang="en-US" b="1" dirty="0">
              <a:solidFill>
                <a:srgbClr val="CCECFF"/>
              </a:solidFill>
            </a:endParaRPr>
          </a:p>
        </p:txBody>
      </p:sp>
      <p:pic>
        <p:nvPicPr>
          <p:cNvPr id="7" name="Picture 6"/>
          <p:cNvPicPr>
            <a:picLocks noChangeAspect="1"/>
          </p:cNvPicPr>
          <p:nvPr/>
        </p:nvPicPr>
        <p:blipFill>
          <a:blip r:embed="rId3"/>
          <a:stretch>
            <a:fillRect/>
          </a:stretch>
        </p:blipFill>
        <p:spPr>
          <a:xfrm>
            <a:off x="9759604" y="2291838"/>
            <a:ext cx="2432396" cy="2510638"/>
          </a:xfrm>
          <a:prstGeom prst="rect">
            <a:avLst/>
          </a:prstGeom>
        </p:spPr>
      </p:pic>
      <p:pic>
        <p:nvPicPr>
          <p:cNvPr id="6" name="Picture 5"/>
          <p:cNvPicPr>
            <a:picLocks noChangeAspect="1"/>
          </p:cNvPicPr>
          <p:nvPr/>
        </p:nvPicPr>
        <p:blipFill>
          <a:blip r:embed="rId4"/>
          <a:stretch>
            <a:fillRect/>
          </a:stretch>
        </p:blipFill>
        <p:spPr>
          <a:xfrm>
            <a:off x="265978" y="2263587"/>
            <a:ext cx="1757927" cy="2378177"/>
          </a:xfrm>
          <a:prstGeom prst="rect">
            <a:avLst/>
          </a:prstGeom>
        </p:spPr>
      </p:pic>
      <p:pic>
        <p:nvPicPr>
          <p:cNvPr id="14" name="Picture 13"/>
          <p:cNvPicPr>
            <a:picLocks noChangeAspect="1"/>
          </p:cNvPicPr>
          <p:nvPr/>
        </p:nvPicPr>
        <p:blipFill>
          <a:blip r:embed="rId4"/>
          <a:stretch>
            <a:fillRect/>
          </a:stretch>
        </p:blipFill>
        <p:spPr>
          <a:xfrm>
            <a:off x="4889694" y="2293877"/>
            <a:ext cx="1757927" cy="2378177"/>
          </a:xfrm>
          <a:prstGeom prst="rect">
            <a:avLst/>
          </a:prstGeom>
        </p:spPr>
      </p:pic>
      <p:sp>
        <p:nvSpPr>
          <p:cNvPr id="8" name="Rectangle 7"/>
          <p:cNvSpPr/>
          <p:nvPr/>
        </p:nvSpPr>
        <p:spPr>
          <a:xfrm>
            <a:off x="72131" y="4759838"/>
            <a:ext cx="1962771" cy="1098384"/>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b="1" dirty="0">
                <a:solidFill>
                  <a:schemeClr val="tx1"/>
                </a:solidFill>
              </a:rPr>
              <a:t>INTENTIONS</a:t>
            </a:r>
          </a:p>
          <a:p>
            <a:pPr algn="ctr"/>
            <a:r>
              <a:rPr lang="en-US" i="1" dirty="0">
                <a:solidFill>
                  <a:schemeClr val="tx1"/>
                </a:solidFill>
              </a:rPr>
              <a:t>Private and often unclear even to self.  </a:t>
            </a:r>
          </a:p>
        </p:txBody>
      </p:sp>
      <p:sp>
        <p:nvSpPr>
          <p:cNvPr id="10" name="Rectangle 9"/>
          <p:cNvSpPr/>
          <p:nvPr/>
        </p:nvSpPr>
        <p:spPr>
          <a:xfrm>
            <a:off x="2127380" y="-1828800"/>
            <a:ext cx="1380930" cy="7464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951722" y="1540801"/>
            <a:ext cx="11240276" cy="692497"/>
          </a:xfrm>
          <a:prstGeom prst="rect">
            <a:avLst/>
          </a:prstGeom>
        </p:spPr>
        <p:txBody>
          <a:bodyPr wrap="square">
            <a:spAutoFit/>
          </a:bodyPr>
          <a:lstStyle/>
          <a:p>
            <a:pPr algn="ctr"/>
            <a:r>
              <a:rPr lang="en-US" sz="2500" b="1" dirty="0">
                <a:latin typeface="+mj-lt"/>
              </a:rPr>
              <a:t>"We judge ourselves by our intentions and others by their impact.”	</a:t>
            </a:r>
            <a:r>
              <a:rPr lang="en-US" sz="1200" dirty="0"/>
              <a:t>																		</a:t>
            </a:r>
            <a:r>
              <a:rPr lang="en-US" sz="1400" dirty="0"/>
              <a:t>John Wallen    </a:t>
            </a:r>
          </a:p>
        </p:txBody>
      </p:sp>
      <p:sp>
        <p:nvSpPr>
          <p:cNvPr id="24" name="Rectangle 23"/>
          <p:cNvSpPr/>
          <p:nvPr/>
        </p:nvSpPr>
        <p:spPr>
          <a:xfrm>
            <a:off x="4686501" y="4672054"/>
            <a:ext cx="2165541" cy="1098384"/>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b="1" dirty="0">
                <a:solidFill>
                  <a:schemeClr val="tx1"/>
                </a:solidFill>
              </a:rPr>
              <a:t>WORDS &amp; ACTIONS</a:t>
            </a:r>
          </a:p>
          <a:p>
            <a:pPr algn="ctr"/>
            <a:r>
              <a:rPr lang="en-US" i="1" dirty="0">
                <a:solidFill>
                  <a:schemeClr val="tx1"/>
                </a:solidFill>
              </a:rPr>
              <a:t>Public</a:t>
            </a:r>
          </a:p>
        </p:txBody>
      </p:sp>
      <p:sp>
        <p:nvSpPr>
          <p:cNvPr id="26" name="Rectangle 25"/>
          <p:cNvSpPr/>
          <p:nvPr/>
        </p:nvSpPr>
        <p:spPr>
          <a:xfrm>
            <a:off x="9786184" y="4784131"/>
            <a:ext cx="1848118" cy="979093"/>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b="1" dirty="0">
                <a:solidFill>
                  <a:schemeClr val="tx1"/>
                </a:solidFill>
              </a:rPr>
              <a:t>IMPACT</a:t>
            </a:r>
          </a:p>
          <a:p>
            <a:pPr algn="ctr"/>
            <a:r>
              <a:rPr lang="en-US" i="1" dirty="0">
                <a:solidFill>
                  <a:schemeClr val="tx1"/>
                </a:solidFill>
              </a:rPr>
              <a:t>Private… Unless Pizza maker asks or Server shares.  </a:t>
            </a:r>
          </a:p>
        </p:txBody>
      </p:sp>
      <p:sp>
        <p:nvSpPr>
          <p:cNvPr id="16" name="Rectangle 15"/>
          <p:cNvSpPr/>
          <p:nvPr/>
        </p:nvSpPr>
        <p:spPr>
          <a:xfrm>
            <a:off x="2221130" y="2156750"/>
            <a:ext cx="2549735" cy="3551913"/>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4000" b="1" dirty="0">
                <a:solidFill>
                  <a:schemeClr val="bg1"/>
                </a:solidFill>
                <a:latin typeface="+mj-lt"/>
              </a:rPr>
              <a:t>ENCODING</a:t>
            </a:r>
          </a:p>
          <a:p>
            <a:pPr algn="ctr"/>
            <a:r>
              <a:rPr lang="en-US" sz="2300" dirty="0">
                <a:solidFill>
                  <a:schemeClr val="bg1"/>
                </a:solidFill>
              </a:rPr>
              <a:t>Chef communicates intentions into words and actions based on his life experience, values, and beliefs</a:t>
            </a:r>
            <a:r>
              <a:rPr lang="en-US" sz="2300" dirty="0"/>
              <a:t>.</a:t>
            </a:r>
          </a:p>
        </p:txBody>
      </p:sp>
      <p:sp>
        <p:nvSpPr>
          <p:cNvPr id="29" name="Rectangle 28"/>
          <p:cNvSpPr/>
          <p:nvPr/>
        </p:nvSpPr>
        <p:spPr>
          <a:xfrm>
            <a:off x="6770886" y="2162627"/>
            <a:ext cx="2616263" cy="3530201"/>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4000" b="1" dirty="0">
                <a:solidFill>
                  <a:schemeClr val="bg1"/>
                </a:solidFill>
                <a:latin typeface="+mj-lt"/>
              </a:rPr>
              <a:t>DECODING</a:t>
            </a:r>
          </a:p>
          <a:p>
            <a:pPr algn="ctr"/>
            <a:r>
              <a:rPr lang="en-US" sz="2300" dirty="0">
                <a:solidFill>
                  <a:schemeClr val="bg1"/>
                </a:solidFill>
              </a:rPr>
              <a:t>Server interprets message—An educated guess based on her life experience, values, and beliefs  </a:t>
            </a:r>
            <a:endParaRPr lang="en-US" sz="2300" dirty="0"/>
          </a:p>
        </p:txBody>
      </p:sp>
      <p:sp>
        <p:nvSpPr>
          <p:cNvPr id="17" name="TextBox 16"/>
          <p:cNvSpPr txBox="1"/>
          <p:nvPr/>
        </p:nvSpPr>
        <p:spPr>
          <a:xfrm>
            <a:off x="199311" y="5813475"/>
            <a:ext cx="7101168" cy="861774"/>
          </a:xfrm>
          <a:prstGeom prst="rect">
            <a:avLst/>
          </a:prstGeom>
          <a:noFill/>
        </p:spPr>
        <p:txBody>
          <a:bodyPr wrap="square" rtlCol="0">
            <a:spAutoFit/>
          </a:bodyPr>
          <a:lstStyle/>
          <a:p>
            <a:r>
              <a:rPr lang="en-US" sz="5000" b="1" dirty="0">
                <a:latin typeface="+mj-lt"/>
              </a:rPr>
              <a:t>The  Interpersonal Gap</a:t>
            </a:r>
          </a:p>
        </p:txBody>
      </p:sp>
      <p:sp>
        <p:nvSpPr>
          <p:cNvPr id="28" name="Arrow: Chevron 27"/>
          <p:cNvSpPr/>
          <p:nvPr/>
        </p:nvSpPr>
        <p:spPr>
          <a:xfrm>
            <a:off x="4920594" y="5037733"/>
            <a:ext cx="212111" cy="432393"/>
          </a:xfrm>
          <a:prstGeom prst="chevr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38" name="Arrow: Chevron 37"/>
          <p:cNvSpPr/>
          <p:nvPr/>
        </p:nvSpPr>
        <p:spPr>
          <a:xfrm>
            <a:off x="6465804" y="5025024"/>
            <a:ext cx="212111" cy="432393"/>
          </a:xfrm>
          <a:prstGeom prst="chevr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39" name="Arrow: Chevron 38"/>
          <p:cNvSpPr/>
          <p:nvPr/>
        </p:nvSpPr>
        <p:spPr>
          <a:xfrm>
            <a:off x="1971081" y="5037733"/>
            <a:ext cx="212111" cy="432393"/>
          </a:xfrm>
          <a:prstGeom prst="chevr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40" name="Arrow: Chevron 39"/>
          <p:cNvSpPr/>
          <p:nvPr/>
        </p:nvSpPr>
        <p:spPr>
          <a:xfrm>
            <a:off x="9510414" y="5064752"/>
            <a:ext cx="212111" cy="432393"/>
          </a:xfrm>
          <a:prstGeom prst="chevr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2048" name="TextBox 2047"/>
          <p:cNvSpPr txBox="1"/>
          <p:nvPr/>
        </p:nvSpPr>
        <p:spPr>
          <a:xfrm>
            <a:off x="7127796" y="6036177"/>
            <a:ext cx="4333823" cy="646331"/>
          </a:xfrm>
          <a:prstGeom prst="rect">
            <a:avLst/>
          </a:prstGeom>
          <a:noFill/>
        </p:spPr>
        <p:txBody>
          <a:bodyPr wrap="square" rtlCol="0">
            <a:spAutoFit/>
          </a:bodyPr>
          <a:lstStyle/>
          <a:p>
            <a:r>
              <a:rPr lang="en-US" b="1" dirty="0">
                <a:latin typeface="+mj-lt"/>
              </a:rPr>
              <a:t>We are meaning making machines</a:t>
            </a:r>
          </a:p>
          <a:p>
            <a:r>
              <a:rPr lang="en-US" b="1" u="sng" dirty="0">
                <a:latin typeface="+mj-lt"/>
              </a:rPr>
              <a:t>And perception is not always reality</a:t>
            </a:r>
          </a:p>
        </p:txBody>
      </p:sp>
    </p:spTree>
    <p:extLst>
      <p:ext uri="{BB962C8B-B14F-4D97-AF65-F5344CB8AC3E}">
        <p14:creationId xmlns:p14="http://schemas.microsoft.com/office/powerpoint/2010/main" val="15569924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5900"/>
            <a:ext cx="12192000" cy="1417583"/>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33137" y="312552"/>
            <a:ext cx="11758862" cy="663684"/>
          </a:xfrm>
        </p:spPr>
        <p:txBody>
          <a:bodyPr>
            <a:noAutofit/>
          </a:bodyPr>
          <a:lstStyle/>
          <a:p>
            <a:r>
              <a:rPr lang="en-US" sz="7500" spc="200" dirty="0">
                <a:solidFill>
                  <a:schemeClr val="bg1"/>
                </a:solidFill>
                <a:latin typeface="Bellissimo" panose="00000500000000000000" pitchFamily="2" charset="0"/>
              </a:rPr>
              <a:t>Tell the truth - COMMUNICATION is keY</a:t>
            </a:r>
            <a:endParaRPr lang="en-US" sz="7500" dirty="0">
              <a:latin typeface="Ford city" panose="02000506000000020004" pitchFamily="2" charset="0"/>
            </a:endParaRPr>
          </a:p>
        </p:txBody>
      </p:sp>
      <p:sp>
        <p:nvSpPr>
          <p:cNvPr id="4" name="TextBox 3"/>
          <p:cNvSpPr txBox="1"/>
          <p:nvPr/>
        </p:nvSpPr>
        <p:spPr>
          <a:xfrm>
            <a:off x="11288935" y="6063647"/>
            <a:ext cx="690735" cy="553998"/>
          </a:xfrm>
          <a:prstGeom prst="rect">
            <a:avLst/>
          </a:prstGeom>
          <a:noFill/>
        </p:spPr>
        <p:txBody>
          <a:bodyPr wrap="square" rtlCol="0">
            <a:spAutoFit/>
          </a:bodyPr>
          <a:lstStyle/>
          <a:p>
            <a:pPr algn="ctr"/>
            <a:r>
              <a:rPr lang="en-US" sz="3000" dirty="0">
                <a:solidFill>
                  <a:schemeClr val="bg1"/>
                </a:solidFill>
                <a:latin typeface="Ford city" panose="02000506000000020004" pitchFamily="2" charset="0"/>
                <a:sym typeface="Symbol" panose="05050102010706020507" pitchFamily="18" charset="2"/>
              </a:rPr>
              <a:t>!</a:t>
            </a:r>
            <a:endParaRPr lang="en-US" sz="3000" dirty="0">
              <a:solidFill>
                <a:schemeClr val="bg1"/>
              </a:solidFill>
              <a:latin typeface="Ford city" panose="02000506000000020004" pitchFamily="2" charset="0"/>
            </a:endParaRPr>
          </a:p>
        </p:txBody>
      </p:sp>
      <p:sp>
        <p:nvSpPr>
          <p:cNvPr id="12" name="Rectangle 11"/>
          <p:cNvSpPr/>
          <p:nvPr/>
        </p:nvSpPr>
        <p:spPr>
          <a:xfrm>
            <a:off x="738498" y="3380866"/>
            <a:ext cx="1966863" cy="369332"/>
          </a:xfrm>
          <a:prstGeom prst="rect">
            <a:avLst/>
          </a:prstGeom>
        </p:spPr>
        <p:txBody>
          <a:bodyPr wrap="square">
            <a:spAutoFit/>
          </a:bodyPr>
          <a:lstStyle/>
          <a:p>
            <a:endParaRPr lang="en-US" b="1" dirty="0">
              <a:solidFill>
                <a:srgbClr val="CCECFF"/>
              </a:solidFill>
            </a:endParaRPr>
          </a:p>
        </p:txBody>
      </p:sp>
      <p:sp>
        <p:nvSpPr>
          <p:cNvPr id="5" name="Rectangle 4"/>
          <p:cNvSpPr/>
          <p:nvPr/>
        </p:nvSpPr>
        <p:spPr>
          <a:xfrm>
            <a:off x="2147102" y="1635135"/>
            <a:ext cx="7897793" cy="692497"/>
          </a:xfrm>
          <a:prstGeom prst="rect">
            <a:avLst/>
          </a:prstGeom>
        </p:spPr>
        <p:txBody>
          <a:bodyPr wrap="square">
            <a:spAutoFit/>
          </a:bodyPr>
          <a:lstStyle/>
          <a:p>
            <a:pPr algn="ctr"/>
            <a:r>
              <a:rPr lang="en-US" sz="2500" b="1" dirty="0">
                <a:latin typeface="+mj-lt"/>
              </a:rPr>
              <a:t>Honesty is the most direct path to mental health! </a:t>
            </a:r>
          </a:p>
          <a:p>
            <a:pPr algn="r"/>
            <a:r>
              <a:rPr lang="en-US" sz="1400" dirty="0"/>
              <a:t>Jim Moats a mentor of mine.</a:t>
            </a:r>
          </a:p>
        </p:txBody>
      </p:sp>
      <p:pic>
        <p:nvPicPr>
          <p:cNvPr id="21" name="Picture 2" descr="https://reflectionscounsellinglincoln.files.wordpress.com/2012/07/think-say.jpg"/>
          <p:cNvPicPr>
            <a:picLocks noChangeAspect="1" noChangeArrowheads="1"/>
          </p:cNvPicPr>
          <p:nvPr/>
        </p:nvPicPr>
        <p:blipFill rotWithShape="1">
          <a:blip r:embed="rId3">
            <a:extLst>
              <a:ext uri="{28A0092B-C50C-407E-A947-70E740481C1C}">
                <a14:useLocalDpi xmlns:a14="http://schemas.microsoft.com/office/drawing/2010/main" val="0"/>
              </a:ext>
            </a:extLst>
          </a:blip>
          <a:srcRect r="56229"/>
          <a:stretch/>
        </p:blipFill>
        <p:spPr bwMode="auto">
          <a:xfrm>
            <a:off x="304775" y="2432627"/>
            <a:ext cx="2534678" cy="411382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84076">
            <a:off x="8311136" y="2782939"/>
            <a:ext cx="2949720" cy="294972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Rectangle 2"/>
          <p:cNvSpPr/>
          <p:nvPr/>
        </p:nvSpPr>
        <p:spPr>
          <a:xfrm>
            <a:off x="3048000" y="2705725"/>
            <a:ext cx="5237888" cy="2708434"/>
          </a:xfrm>
          <a:prstGeom prst="rect">
            <a:avLst/>
          </a:prstGeom>
        </p:spPr>
        <p:txBody>
          <a:bodyPr wrap="square">
            <a:spAutoFit/>
          </a:bodyPr>
          <a:lstStyle/>
          <a:p>
            <a:pPr marL="514350" indent="-514350">
              <a:buAutoNum type="arabicPeriod"/>
            </a:pPr>
            <a:r>
              <a:rPr lang="en-US" sz="3000" dirty="0">
                <a:ln w="10160">
                  <a:solidFill>
                    <a:schemeClr val="tx1"/>
                  </a:solidFill>
                  <a:prstDash val="solid"/>
                </a:ln>
                <a:effectLst>
                  <a:outerShdw blurRad="38100" dist="22860" dir="5400000" algn="tl" rotWithShape="0">
                    <a:srgbClr val="000000">
                      <a:alpha val="30000"/>
                    </a:srgbClr>
                  </a:outerShdw>
                </a:effectLst>
              </a:rPr>
              <a:t>Cultivate Genuine Curiosity</a:t>
            </a:r>
          </a:p>
          <a:p>
            <a:endParaRPr lang="en-US" sz="1000" dirty="0">
              <a:ln w="10160">
                <a:solidFill>
                  <a:schemeClr val="tx1"/>
                </a:solidFill>
                <a:prstDash val="solid"/>
              </a:ln>
              <a:effectLst>
                <a:outerShdw blurRad="38100" dist="22860" dir="5400000" algn="tl" rotWithShape="0">
                  <a:srgbClr val="000000">
                    <a:alpha val="30000"/>
                  </a:srgbClr>
                </a:outerShdw>
              </a:effectLst>
            </a:endParaRPr>
          </a:p>
          <a:p>
            <a:pPr marL="514350" indent="-514350">
              <a:buAutoNum type="arabicPeriod" startAt="2"/>
            </a:pPr>
            <a:r>
              <a:rPr lang="en-US" sz="3000" dirty="0">
                <a:ln w="10160">
                  <a:solidFill>
                    <a:schemeClr val="tx1"/>
                  </a:solidFill>
                  <a:prstDash val="solid"/>
                </a:ln>
                <a:effectLst>
                  <a:outerShdw blurRad="38100" dist="22860" dir="5400000" algn="tl" rotWithShape="0">
                    <a:srgbClr val="000000">
                      <a:alpha val="30000"/>
                    </a:srgbClr>
                  </a:outerShdw>
                </a:effectLst>
              </a:rPr>
              <a:t>ACTIVELY LISTEN</a:t>
            </a:r>
          </a:p>
          <a:p>
            <a:endParaRPr lang="en-US" sz="1000" dirty="0">
              <a:ln w="10160">
                <a:solidFill>
                  <a:schemeClr val="tx1"/>
                </a:solidFill>
                <a:prstDash val="solid"/>
              </a:ln>
              <a:effectLst>
                <a:outerShdw blurRad="38100" dist="22860" dir="5400000" algn="tl" rotWithShape="0">
                  <a:srgbClr val="000000">
                    <a:alpha val="30000"/>
                  </a:srgbClr>
                </a:outerShdw>
              </a:effectLst>
            </a:endParaRPr>
          </a:p>
          <a:p>
            <a:pPr marL="514350" indent="-514350">
              <a:buAutoNum type="arabicPeriod" startAt="3"/>
            </a:pPr>
            <a:r>
              <a:rPr lang="en-US" sz="3000" dirty="0">
                <a:ln w="10160">
                  <a:solidFill>
                    <a:schemeClr val="tx1"/>
                  </a:solidFill>
                  <a:prstDash val="solid"/>
                </a:ln>
                <a:effectLst>
                  <a:outerShdw blurRad="38100" dist="22860" dir="5400000" algn="tl" rotWithShape="0">
                    <a:srgbClr val="000000">
                      <a:alpha val="30000"/>
                    </a:srgbClr>
                  </a:outerShdw>
                </a:effectLst>
              </a:rPr>
              <a:t>Communicate Your INTENDED Message and check for IMPACT</a:t>
            </a:r>
          </a:p>
        </p:txBody>
      </p:sp>
      <p:pic>
        <p:nvPicPr>
          <p:cNvPr id="25" name="Picture 2" descr="https://reflectionscounsellinglincoln.files.wordpress.com/2012/07/think-say.jpg"/>
          <p:cNvPicPr>
            <a:picLocks noChangeAspect="1" noChangeArrowheads="1"/>
          </p:cNvPicPr>
          <p:nvPr/>
        </p:nvPicPr>
        <p:blipFill rotWithShape="1">
          <a:blip r:embed="rId3">
            <a:extLst>
              <a:ext uri="{28A0092B-C50C-407E-A947-70E740481C1C}">
                <a14:useLocalDpi xmlns:a14="http://schemas.microsoft.com/office/drawing/2010/main" val="0"/>
              </a:ext>
            </a:extLst>
          </a:blip>
          <a:srcRect l="60645" t="73197" r="14416"/>
          <a:stretch/>
        </p:blipFill>
        <p:spPr bwMode="auto">
          <a:xfrm>
            <a:off x="2417243" y="5342158"/>
            <a:ext cx="1577242" cy="120429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304775" y="6340646"/>
            <a:ext cx="3834088" cy="276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16052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46043" y="2246243"/>
            <a:ext cx="1639957" cy="12324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a:stretch>
            <a:fillRect/>
          </a:stretch>
        </p:blipFill>
        <p:spPr>
          <a:xfrm>
            <a:off x="52721" y="877518"/>
            <a:ext cx="4647574" cy="4109905"/>
          </a:xfrm>
          <a:prstGeom prst="rect">
            <a:avLst/>
          </a:prstGeom>
        </p:spPr>
      </p:pic>
      <p:sp>
        <p:nvSpPr>
          <p:cNvPr id="3" name="Text Placeholder 2"/>
          <p:cNvSpPr>
            <a:spLocks noGrp="1"/>
          </p:cNvSpPr>
          <p:nvPr>
            <p:ph type="body" idx="1"/>
          </p:nvPr>
        </p:nvSpPr>
        <p:spPr>
          <a:xfrm>
            <a:off x="765335" y="5464516"/>
            <a:ext cx="10790951" cy="1066800"/>
          </a:xfrm>
        </p:spPr>
        <p:txBody>
          <a:bodyPr>
            <a:normAutofit fontScale="92500" lnSpcReduction="10000"/>
          </a:bodyPr>
          <a:lstStyle/>
          <a:p>
            <a:r>
              <a:rPr lang="en-US" sz="2800" i="1" dirty="0"/>
              <a:t>I began to realize that the quality of conversations is not only indicative of the culture.  It create culture, and it determines the quality of the decision-making, planning, everything.”        </a:t>
            </a:r>
            <a:r>
              <a:rPr lang="en-US" sz="2800" dirty="0"/>
              <a:t> -Ken </a:t>
            </a:r>
            <a:r>
              <a:rPr lang="en-US" sz="2800" dirty="0" err="1"/>
              <a:t>Macher</a:t>
            </a:r>
            <a:endParaRPr lang="en-US" sz="2800" dirty="0"/>
          </a:p>
          <a:p>
            <a:endParaRPr lang="en-US" dirty="0"/>
          </a:p>
        </p:txBody>
      </p:sp>
      <p:sp>
        <p:nvSpPr>
          <p:cNvPr id="4" name="Rectangle 3"/>
          <p:cNvSpPr/>
          <p:nvPr/>
        </p:nvSpPr>
        <p:spPr>
          <a:xfrm>
            <a:off x="646043" y="162908"/>
            <a:ext cx="10737574" cy="630942"/>
          </a:xfrm>
          <a:prstGeom prst="rect">
            <a:avLst/>
          </a:prstGeom>
        </p:spPr>
        <p:txBody>
          <a:bodyPr wrap="square">
            <a:spAutoFit/>
          </a:bodyPr>
          <a:lstStyle/>
          <a:p>
            <a:r>
              <a:rPr lang="en-US" sz="3500" b="1" cap="all" dirty="0">
                <a:blipFill>
                  <a:blip r:embed="rId3">
                    <a:extLst>
                      <a:ext uri="{28A0092B-C50C-407E-A947-70E740481C1C}">
                        <a14:useLocalDpi xmlns:a14="http://schemas.microsoft.com/office/drawing/2010/main" val="0"/>
                      </a:ext>
                    </a:extLst>
                  </a:blip>
                  <a:tile tx="6350" ty="-127000" sx="65000" sy="64000" flip="none" algn="tl"/>
                </a:blipFill>
                <a:latin typeface="Ford City"/>
                <a:ea typeface="+mj-ea"/>
                <a:cs typeface="+mj-cs"/>
              </a:rPr>
              <a:t>Triangulation &amp; Gossip = Organizational Cancer </a:t>
            </a:r>
            <a:endParaRPr lang="en-US" dirty="0"/>
          </a:p>
        </p:txBody>
      </p:sp>
      <p:pic>
        <p:nvPicPr>
          <p:cNvPr id="5" name="Picture 4"/>
          <p:cNvPicPr>
            <a:picLocks noChangeAspect="1"/>
          </p:cNvPicPr>
          <p:nvPr/>
        </p:nvPicPr>
        <p:blipFill>
          <a:blip r:embed="rId4"/>
          <a:stretch>
            <a:fillRect/>
          </a:stretch>
        </p:blipFill>
        <p:spPr>
          <a:xfrm>
            <a:off x="7791025" y="908781"/>
            <a:ext cx="4299086" cy="3841125"/>
          </a:xfrm>
          <a:prstGeom prst="rect">
            <a:avLst/>
          </a:prstGeom>
        </p:spPr>
      </p:pic>
      <p:sp>
        <p:nvSpPr>
          <p:cNvPr id="8" name="Rectangle 7"/>
          <p:cNvSpPr/>
          <p:nvPr/>
        </p:nvSpPr>
        <p:spPr>
          <a:xfrm rot="18455448">
            <a:off x="3834821" y="3860047"/>
            <a:ext cx="620683" cy="923330"/>
          </a:xfrm>
          <a:prstGeom prst="rect">
            <a:avLst/>
          </a:prstGeom>
          <a:noFill/>
        </p:spPr>
        <p:txBody>
          <a:bodyPr wrap="none" lIns="91440" tIns="45720" rIns="91440" bIns="45720">
            <a:spAutoFit/>
          </a:bodyPr>
          <a:lstStyle/>
          <a:p>
            <a:pPr algn="ctr"/>
            <a:r>
              <a:rPr lang="en-US" sz="5400" b="1" cap="none" spc="0" dirty="0">
                <a:ln w="0"/>
                <a:solidFill>
                  <a:schemeClr val="tx1"/>
                </a:solidFill>
                <a:effectLst>
                  <a:outerShdw blurRad="38100" dist="19050" dir="2700000" algn="tl" rotWithShape="0">
                    <a:schemeClr val="dk1">
                      <a:alpha val="40000"/>
                    </a:schemeClr>
                  </a:outerShdw>
                </a:effectLst>
                <a:latin typeface="+mj-lt"/>
              </a:rPr>
              <a:t>A</a:t>
            </a:r>
          </a:p>
        </p:txBody>
      </p:sp>
      <p:sp>
        <p:nvSpPr>
          <p:cNvPr id="9" name="Rectangle 8"/>
          <p:cNvSpPr/>
          <p:nvPr/>
        </p:nvSpPr>
        <p:spPr>
          <a:xfrm rot="3035175">
            <a:off x="240389" y="3963574"/>
            <a:ext cx="559769" cy="923330"/>
          </a:xfrm>
          <a:prstGeom prst="rect">
            <a:avLst/>
          </a:prstGeom>
          <a:noFill/>
        </p:spPr>
        <p:txBody>
          <a:bodyPr wrap="none" lIns="91440" tIns="45720" rIns="91440" bIns="45720">
            <a:spAutoFit/>
          </a:bodyPr>
          <a:lstStyle/>
          <a:p>
            <a:pPr algn="ctr"/>
            <a:r>
              <a:rPr lang="en-US" sz="5400" b="1" cap="none" spc="0" dirty="0">
                <a:ln w="0"/>
                <a:solidFill>
                  <a:schemeClr val="tx1"/>
                </a:solidFill>
                <a:effectLst>
                  <a:outerShdw blurRad="38100" dist="19050" dir="2700000" algn="tl" rotWithShape="0">
                    <a:schemeClr val="dk1">
                      <a:alpha val="40000"/>
                    </a:schemeClr>
                  </a:outerShdw>
                </a:effectLst>
                <a:latin typeface="+mj-lt"/>
              </a:rPr>
              <a:t>B</a:t>
            </a:r>
          </a:p>
        </p:txBody>
      </p:sp>
      <p:sp>
        <p:nvSpPr>
          <p:cNvPr id="10" name="Rectangle 9"/>
          <p:cNvSpPr/>
          <p:nvPr/>
        </p:nvSpPr>
        <p:spPr>
          <a:xfrm>
            <a:off x="1404931" y="563665"/>
            <a:ext cx="577401" cy="923330"/>
          </a:xfrm>
          <a:prstGeom prst="rect">
            <a:avLst/>
          </a:prstGeom>
          <a:noFill/>
        </p:spPr>
        <p:txBody>
          <a:bodyPr wrap="none" lIns="91440" tIns="45720" rIns="91440" bIns="45720">
            <a:spAutoFit/>
          </a:bodyPr>
          <a:lstStyle/>
          <a:p>
            <a:pPr algn="ctr"/>
            <a:r>
              <a:rPr lang="en-US" sz="5400" b="1" cap="none" spc="0" dirty="0">
                <a:ln w="0"/>
                <a:solidFill>
                  <a:schemeClr val="tx1"/>
                </a:solidFill>
                <a:effectLst>
                  <a:outerShdw blurRad="38100" dist="19050" dir="2700000" algn="tl" rotWithShape="0">
                    <a:schemeClr val="dk1">
                      <a:alpha val="40000"/>
                    </a:schemeClr>
                  </a:outerShdw>
                </a:effectLst>
                <a:latin typeface="+mj-lt"/>
              </a:rPr>
              <a:t>C</a:t>
            </a:r>
          </a:p>
        </p:txBody>
      </p:sp>
      <p:sp>
        <p:nvSpPr>
          <p:cNvPr id="11" name="Rectangle 10"/>
          <p:cNvSpPr/>
          <p:nvPr/>
        </p:nvSpPr>
        <p:spPr>
          <a:xfrm>
            <a:off x="3773799" y="964191"/>
            <a:ext cx="4890953" cy="3477875"/>
          </a:xfrm>
          <a:prstGeom prst="rect">
            <a:avLst/>
          </a:prstGeom>
        </p:spPr>
        <p:txBody>
          <a:bodyPr wrap="square">
            <a:spAutoFit/>
          </a:bodyPr>
          <a:lstStyle/>
          <a:p>
            <a:pPr algn="ctr"/>
            <a:r>
              <a:rPr lang="en-US" sz="2500" b="1" dirty="0">
                <a:solidFill>
                  <a:schemeClr val="accent1">
                    <a:lumMod val="50000"/>
                  </a:schemeClr>
                </a:solidFill>
                <a:latin typeface="+mj-lt"/>
              </a:rPr>
              <a:t>Triangulation creates an unhealthy passive aggressive culture </a:t>
            </a:r>
          </a:p>
          <a:p>
            <a:endParaRPr lang="en-US" sz="2500" b="1" dirty="0">
              <a:solidFill>
                <a:schemeClr val="accent1">
                  <a:lumMod val="50000"/>
                </a:schemeClr>
              </a:solidFill>
              <a:latin typeface="+mj-lt"/>
            </a:endParaRPr>
          </a:p>
          <a:p>
            <a:pPr algn="ctr"/>
            <a:r>
              <a:rPr lang="en-US" sz="4000" b="1" dirty="0">
                <a:solidFill>
                  <a:schemeClr val="accent1">
                    <a:lumMod val="50000"/>
                  </a:schemeClr>
                </a:solidFill>
                <a:latin typeface="+mj-lt"/>
              </a:rPr>
              <a:t>Undermines</a:t>
            </a:r>
            <a:r>
              <a:rPr lang="en-US" sz="2500" b="1" dirty="0">
                <a:solidFill>
                  <a:schemeClr val="accent1">
                    <a:lumMod val="50000"/>
                  </a:schemeClr>
                </a:solidFill>
                <a:latin typeface="+mj-lt"/>
              </a:rPr>
              <a:t> </a:t>
            </a:r>
            <a:r>
              <a:rPr lang="en-US" sz="4000" b="1" dirty="0">
                <a:solidFill>
                  <a:schemeClr val="accent1">
                    <a:lumMod val="50000"/>
                  </a:schemeClr>
                </a:solidFill>
                <a:latin typeface="+mj-lt"/>
              </a:rPr>
              <a:t>trust, honesty and integrity</a:t>
            </a:r>
            <a:r>
              <a:rPr lang="en-US" sz="4000" b="1" dirty="0">
                <a:latin typeface="+mj-lt"/>
              </a:rPr>
              <a:t>.</a:t>
            </a:r>
          </a:p>
        </p:txBody>
      </p:sp>
    </p:spTree>
    <p:extLst>
      <p:ext uri="{BB962C8B-B14F-4D97-AF65-F5344CB8AC3E}">
        <p14:creationId xmlns:p14="http://schemas.microsoft.com/office/powerpoint/2010/main" val="39616397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287139" y="6145929"/>
            <a:ext cx="690735" cy="553998"/>
          </a:xfrm>
          <a:prstGeom prst="rect">
            <a:avLst/>
          </a:prstGeom>
          <a:noFill/>
        </p:spPr>
        <p:txBody>
          <a:bodyPr wrap="square" rtlCol="0">
            <a:spAutoFit/>
          </a:bodyPr>
          <a:lstStyle/>
          <a:p>
            <a:pPr algn="ctr"/>
            <a:r>
              <a:rPr lang="en-US" sz="3000" dirty="0">
                <a:solidFill>
                  <a:schemeClr val="bg1"/>
                </a:solidFill>
                <a:latin typeface="Ford city" panose="02000506000000020004" pitchFamily="2" charset="0"/>
                <a:sym typeface="Symbol" panose="05050102010706020507" pitchFamily="18" charset="2"/>
              </a:rPr>
              <a:t></a:t>
            </a:r>
            <a:endParaRPr lang="en-US" sz="3000" dirty="0">
              <a:solidFill>
                <a:schemeClr val="bg1"/>
              </a:solidFill>
              <a:latin typeface="Ford city" panose="02000506000000020004" pitchFamily="2" charset="0"/>
            </a:endParaRPr>
          </a:p>
        </p:txBody>
      </p:sp>
      <p:sp>
        <p:nvSpPr>
          <p:cNvPr id="11" name="TextBox 10"/>
          <p:cNvSpPr txBox="1"/>
          <p:nvPr/>
        </p:nvSpPr>
        <p:spPr>
          <a:xfrm>
            <a:off x="617629" y="4982773"/>
            <a:ext cx="5426591" cy="1477328"/>
          </a:xfrm>
          <a:prstGeom prst="rect">
            <a:avLst/>
          </a:prstGeom>
          <a:noFill/>
        </p:spPr>
        <p:txBody>
          <a:bodyPr wrap="square" rtlCol="0">
            <a:spAutoFit/>
          </a:bodyPr>
          <a:lstStyle/>
          <a:p>
            <a:r>
              <a:rPr lang="en-US" dirty="0"/>
              <a:t>Christal Spata</a:t>
            </a:r>
          </a:p>
          <a:p>
            <a:r>
              <a:rPr lang="en-US" dirty="0"/>
              <a:t>Co-Owner and Operator</a:t>
            </a:r>
          </a:p>
          <a:p>
            <a:r>
              <a:rPr lang="en-US" dirty="0" err="1"/>
              <a:t>Valeo’s</a:t>
            </a:r>
            <a:r>
              <a:rPr lang="en-US" dirty="0"/>
              <a:t> Pizza</a:t>
            </a:r>
          </a:p>
          <a:p>
            <a:r>
              <a:rPr lang="en-US" dirty="0"/>
              <a:t>Kenosha,  WI</a:t>
            </a:r>
          </a:p>
          <a:p>
            <a:endParaRPr lang="en-US" dirty="0"/>
          </a:p>
        </p:txBody>
      </p:sp>
      <p:sp>
        <p:nvSpPr>
          <p:cNvPr id="12" name="Rectangle 11"/>
          <p:cNvSpPr/>
          <p:nvPr/>
        </p:nvSpPr>
        <p:spPr>
          <a:xfrm>
            <a:off x="738498" y="3380866"/>
            <a:ext cx="1966863" cy="369332"/>
          </a:xfrm>
          <a:prstGeom prst="rect">
            <a:avLst/>
          </a:prstGeom>
        </p:spPr>
        <p:txBody>
          <a:bodyPr wrap="square">
            <a:spAutoFit/>
          </a:bodyPr>
          <a:lstStyle/>
          <a:p>
            <a:endParaRPr lang="en-US" b="1" dirty="0">
              <a:solidFill>
                <a:srgbClr val="CCECFF"/>
              </a:solidFill>
            </a:endParaRPr>
          </a:p>
        </p:txBody>
      </p:sp>
      <p:sp>
        <p:nvSpPr>
          <p:cNvPr id="13" name="TextBox 12"/>
          <p:cNvSpPr txBox="1"/>
          <p:nvPr/>
        </p:nvSpPr>
        <p:spPr>
          <a:xfrm>
            <a:off x="580580" y="4552806"/>
            <a:ext cx="3737249" cy="477054"/>
          </a:xfrm>
          <a:prstGeom prst="rect">
            <a:avLst/>
          </a:prstGeom>
          <a:noFill/>
        </p:spPr>
        <p:txBody>
          <a:bodyPr wrap="square" rtlCol="0">
            <a:spAutoFit/>
          </a:bodyPr>
          <a:lstStyle/>
          <a:p>
            <a:r>
              <a:rPr lang="en-US" sz="2500" b="1" dirty="0">
                <a:latin typeface="+mj-lt"/>
              </a:rPr>
              <a:t>Christal Spata</a:t>
            </a:r>
          </a:p>
        </p:txBody>
      </p:sp>
      <p:sp>
        <p:nvSpPr>
          <p:cNvPr id="19" name="Rectangle 18"/>
          <p:cNvSpPr/>
          <p:nvPr/>
        </p:nvSpPr>
        <p:spPr>
          <a:xfrm>
            <a:off x="0" y="5900"/>
            <a:ext cx="12192000" cy="1417583"/>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sp>
        <p:nvSpPr>
          <p:cNvPr id="20" name="Title 1"/>
          <p:cNvSpPr>
            <a:spLocks noGrp="1"/>
          </p:cNvSpPr>
          <p:nvPr>
            <p:ph type="title"/>
          </p:nvPr>
        </p:nvSpPr>
        <p:spPr>
          <a:xfrm>
            <a:off x="913203" y="548158"/>
            <a:ext cx="10721100" cy="663684"/>
          </a:xfrm>
        </p:spPr>
        <p:txBody>
          <a:bodyPr>
            <a:normAutofit fontScale="90000"/>
          </a:bodyPr>
          <a:lstStyle/>
          <a:p>
            <a:r>
              <a:rPr lang="en-US" sz="3300" dirty="0">
                <a:solidFill>
                  <a:schemeClr val="bg1"/>
                </a:solidFill>
                <a:latin typeface="Ford city" panose="02000506000000020004" pitchFamily="2" charset="0"/>
              </a:rPr>
              <a:t>Happy Crew = Happy Customers = </a:t>
            </a:r>
            <a:r>
              <a:rPr lang="en-US" sz="3300" b="1" dirty="0">
                <a:solidFill>
                  <a:schemeClr val="bg1"/>
                </a:solidFill>
                <a:latin typeface="Ford city" panose="02000506000000020004" pitchFamily="2" charset="0"/>
              </a:rPr>
              <a:t>Happy Happy Owners$$$</a:t>
            </a:r>
            <a:br>
              <a:rPr lang="en-US" sz="3000" dirty="0">
                <a:solidFill>
                  <a:schemeClr val="bg1"/>
                </a:solidFill>
                <a:latin typeface="Ford city" panose="02000506000000020004" pitchFamily="2" charset="0"/>
              </a:rPr>
            </a:br>
            <a:r>
              <a:rPr lang="en-US" sz="5600" spc="200" dirty="0">
                <a:solidFill>
                  <a:schemeClr val="bg1"/>
                </a:solidFill>
                <a:latin typeface="Bellissimo" panose="00000500000000000000" pitchFamily="2" charset="0"/>
              </a:rPr>
              <a:t>Building Highly Performing Teams</a:t>
            </a:r>
            <a:br>
              <a:rPr lang="en-US" sz="3000" dirty="0">
                <a:latin typeface="Ford city" panose="02000506000000020004" pitchFamily="2" charset="0"/>
              </a:rPr>
            </a:br>
            <a:endParaRPr lang="en-US" sz="3000" dirty="0">
              <a:latin typeface="Ford city" panose="02000506000000020004" pitchFamily="2" charset="0"/>
            </a:endParaRPr>
          </a:p>
        </p:txBody>
      </p:sp>
      <p:sp>
        <p:nvSpPr>
          <p:cNvPr id="3" name="Content Placeholder 2">
            <a:extLst>
              <a:ext uri="{FF2B5EF4-FFF2-40B4-BE49-F238E27FC236}">
                <a16:creationId xmlns:a16="http://schemas.microsoft.com/office/drawing/2014/main" id="{227B7AB1-046D-4017-A3D9-40571A11B1AD}"/>
              </a:ext>
            </a:extLst>
          </p:cNvPr>
          <p:cNvSpPr>
            <a:spLocks noGrp="1"/>
          </p:cNvSpPr>
          <p:nvPr>
            <p:ph idx="1"/>
          </p:nvPr>
        </p:nvSpPr>
        <p:spPr>
          <a:xfrm>
            <a:off x="-953306" y="2876591"/>
            <a:ext cx="2717541" cy="1079821"/>
          </a:xfrm>
        </p:spPr>
        <p:txBody>
          <a:bodyPr/>
          <a:lstStyle/>
          <a:p>
            <a:endParaRPr lang="en-US" dirty="0"/>
          </a:p>
          <a:p>
            <a:endParaRPr lang="en-US" dirty="0"/>
          </a:p>
        </p:txBody>
      </p:sp>
      <p:pic>
        <p:nvPicPr>
          <p:cNvPr id="1026" name="Picture 2" descr="https://s15.a2zinc.net/clients/EmeraldExpo/Globaladmin/custom/photos/contact_405864.jpg">
            <a:extLst>
              <a:ext uri="{FF2B5EF4-FFF2-40B4-BE49-F238E27FC236}">
                <a16:creationId xmlns:a16="http://schemas.microsoft.com/office/drawing/2014/main" id="{B4CB9A20-8DB8-4CB0-A79C-AA2B47F999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358" y="2092822"/>
            <a:ext cx="2350557" cy="24845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aleo's Pizza">
            <a:extLst>
              <a:ext uri="{FF2B5EF4-FFF2-40B4-BE49-F238E27FC236}">
                <a16:creationId xmlns:a16="http://schemas.microsoft.com/office/drawing/2014/main" id="{7B0DDA46-EA6B-43C0-ADFC-381DE1CBDD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5915" y="4590155"/>
            <a:ext cx="3599265" cy="1574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97716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53534" y="0"/>
            <a:ext cx="3296505" cy="1737360"/>
          </a:xfrm>
        </p:spPr>
        <p:txBody>
          <a:bodyPr/>
          <a:lstStyle/>
          <a:p>
            <a:r>
              <a:rPr lang="en-US" dirty="0"/>
              <a:t>EVALUATIONS, FEEDBACK, AND coaching</a:t>
            </a:r>
          </a:p>
        </p:txBody>
      </p:sp>
      <p:sp>
        <p:nvSpPr>
          <p:cNvPr id="4" name="Text Placeholder 3"/>
          <p:cNvSpPr>
            <a:spLocks noGrp="1"/>
          </p:cNvSpPr>
          <p:nvPr>
            <p:ph type="body" sz="half" idx="2"/>
          </p:nvPr>
        </p:nvSpPr>
        <p:spPr>
          <a:xfrm>
            <a:off x="8453534" y="1877320"/>
            <a:ext cx="3582956" cy="4112934"/>
          </a:xfrm>
        </p:spPr>
        <p:txBody>
          <a:bodyPr>
            <a:normAutofit/>
          </a:bodyPr>
          <a:lstStyle/>
          <a:p>
            <a:pPr marL="342900" indent="-342900">
              <a:spcBef>
                <a:spcPts val="500"/>
              </a:spcBef>
              <a:spcAft>
                <a:spcPts val="500"/>
              </a:spcAft>
              <a:buFont typeface="Arial" panose="020B0604020202020204" pitchFamily="34" charset="0"/>
              <a:buChar char="•"/>
            </a:pPr>
            <a:r>
              <a:rPr lang="en-US" sz="2300" b="1" dirty="0">
                <a:latin typeface="Modern No. 20" panose="02070704070505020303" pitchFamily="18" charset="0"/>
              </a:rPr>
              <a:t>Feedback should NEVER be a surprise!</a:t>
            </a:r>
          </a:p>
          <a:p>
            <a:pPr marL="342900" indent="-342900">
              <a:spcBef>
                <a:spcPts val="500"/>
              </a:spcBef>
              <a:spcAft>
                <a:spcPts val="500"/>
              </a:spcAft>
              <a:buFont typeface="Arial" panose="020B0604020202020204" pitchFamily="34" charset="0"/>
              <a:buChar char="•"/>
            </a:pPr>
            <a:r>
              <a:rPr lang="en-US" sz="2300" b="1" dirty="0">
                <a:latin typeface="Modern No. 20" panose="02070704070505020303" pitchFamily="18" charset="0"/>
              </a:rPr>
              <a:t>Critical feedback is given as close to “real-time” as possible!</a:t>
            </a:r>
            <a:endParaRPr lang="en-US" sz="2300" dirty="0">
              <a:latin typeface="Modern No. 20" panose="02070704070505020303" pitchFamily="18" charset="0"/>
            </a:endParaRPr>
          </a:p>
          <a:p>
            <a:pPr marL="342900" indent="-342900">
              <a:spcBef>
                <a:spcPts val="500"/>
              </a:spcBef>
              <a:spcAft>
                <a:spcPts val="500"/>
              </a:spcAft>
              <a:buFont typeface="Arial" panose="020B0604020202020204" pitchFamily="34" charset="0"/>
              <a:buChar char="•"/>
            </a:pPr>
            <a:r>
              <a:rPr lang="en-US" sz="2300" b="1" dirty="0">
                <a:latin typeface="Modern No. 20" panose="02070704070505020303" pitchFamily="18" charset="0"/>
              </a:rPr>
              <a:t>How often should you give general feedback evaluations?</a:t>
            </a:r>
            <a:endParaRPr lang="en-US" sz="2300" dirty="0">
              <a:latin typeface="Modern No. 20" panose="02070704070505020303" pitchFamily="18" charset="0"/>
            </a:endParaRPr>
          </a:p>
          <a:p>
            <a:pPr marL="342900" indent="-342900">
              <a:spcBef>
                <a:spcPts val="500"/>
              </a:spcBef>
              <a:spcAft>
                <a:spcPts val="500"/>
              </a:spcAft>
              <a:buFont typeface="Arial" panose="020B0604020202020204" pitchFamily="34" charset="0"/>
              <a:buChar char="•"/>
            </a:pPr>
            <a:r>
              <a:rPr lang="en-US" sz="2300" b="1" dirty="0">
                <a:latin typeface="Modern No. 20" panose="02070704070505020303" pitchFamily="18" charset="0"/>
              </a:rPr>
              <a:t>How often should you give a formal evaluation?</a:t>
            </a:r>
          </a:p>
          <a:p>
            <a:endParaRPr lang="en-US" dirty="0"/>
          </a:p>
        </p:txBody>
      </p:sp>
      <p:sp>
        <p:nvSpPr>
          <p:cNvPr id="20" name="TextBox 19"/>
          <p:cNvSpPr txBox="1"/>
          <p:nvPr/>
        </p:nvSpPr>
        <p:spPr>
          <a:xfrm>
            <a:off x="11287139" y="6145929"/>
            <a:ext cx="690735" cy="553998"/>
          </a:xfrm>
          <a:prstGeom prst="rect">
            <a:avLst/>
          </a:prstGeom>
          <a:noFill/>
        </p:spPr>
        <p:txBody>
          <a:bodyPr wrap="square" rtlCol="0">
            <a:spAutoFit/>
          </a:bodyPr>
          <a:lstStyle/>
          <a:p>
            <a:pPr algn="ctr"/>
            <a:r>
              <a:rPr lang="en-US" sz="3000" dirty="0">
                <a:solidFill>
                  <a:schemeClr val="bg1"/>
                </a:solidFill>
                <a:latin typeface="Ford city" panose="02000506000000020004" pitchFamily="2" charset="0"/>
                <a:sym typeface="Symbol" panose="05050102010706020507" pitchFamily="18" charset="2"/>
              </a:rPr>
              <a:t></a:t>
            </a:r>
            <a:endParaRPr lang="en-US" sz="3000" dirty="0">
              <a:solidFill>
                <a:schemeClr val="bg1"/>
              </a:solidFill>
              <a:latin typeface="Ford city" panose="02000506000000020004" pitchFamily="2" charset="0"/>
            </a:endParaRPr>
          </a:p>
        </p:txBody>
      </p:sp>
      <p:pic>
        <p:nvPicPr>
          <p:cNvPr id="21" name="Picture Placeholder 20"/>
          <p:cNvPicPr>
            <a:picLocks noGrp="1" noChangeAspect="1"/>
          </p:cNvPicPr>
          <p:nvPr>
            <p:ph type="pic" idx="1"/>
          </p:nvPr>
        </p:nvPicPr>
        <p:blipFill>
          <a:blip r:embed="rId3"/>
          <a:srcRect l="4331" r="4331"/>
          <a:stretch>
            <a:fillRect/>
          </a:stretch>
        </p:blipFill>
        <p:spPr/>
      </p:pic>
      <p:sp>
        <p:nvSpPr>
          <p:cNvPr id="22" name="Rectangle 21"/>
          <p:cNvSpPr/>
          <p:nvPr/>
        </p:nvSpPr>
        <p:spPr>
          <a:xfrm>
            <a:off x="-1" y="1533130"/>
            <a:ext cx="8303741" cy="2400657"/>
          </a:xfrm>
          <a:prstGeom prst="rect">
            <a:avLst/>
          </a:prstGeom>
          <a:noFill/>
        </p:spPr>
        <p:txBody>
          <a:bodyPr wrap="square" lIns="91440" tIns="45720" rIns="91440" bIns="45720">
            <a:spAutoFit/>
          </a:bodyPr>
          <a:lstStyle/>
          <a:p>
            <a:pPr algn="ctr">
              <a:lnSpc>
                <a:spcPct val="50000"/>
              </a:lnSpc>
            </a:pPr>
            <a:r>
              <a:rPr lang="en-US" sz="10000" b="0" cap="none" spc="200" dirty="0">
                <a:ln w="0"/>
                <a:solidFill>
                  <a:schemeClr val="bg1"/>
                </a:solidFill>
                <a:effectLst>
                  <a:outerShdw blurRad="38100" dist="19050" dir="2700000" algn="tl" rotWithShape="0">
                    <a:schemeClr val="dk1">
                      <a:alpha val="40000"/>
                    </a:schemeClr>
                  </a:outerShdw>
                </a:effectLst>
                <a:latin typeface="Bellissimo" panose="00000500000000000000" pitchFamily="2" charset="0"/>
              </a:rPr>
              <a:t>People don’t care how </a:t>
            </a:r>
          </a:p>
          <a:p>
            <a:pPr algn="ctr">
              <a:lnSpc>
                <a:spcPct val="50000"/>
              </a:lnSpc>
            </a:pPr>
            <a:r>
              <a:rPr lang="en-US" sz="10000" b="0" cap="none" spc="200" dirty="0">
                <a:ln w="0"/>
                <a:solidFill>
                  <a:schemeClr val="bg1"/>
                </a:solidFill>
                <a:effectLst>
                  <a:outerShdw blurRad="38100" dist="19050" dir="2700000" algn="tl" rotWithShape="0">
                    <a:schemeClr val="dk1">
                      <a:alpha val="40000"/>
                    </a:schemeClr>
                  </a:outerShdw>
                </a:effectLst>
                <a:latin typeface="Bellissimo" panose="00000500000000000000" pitchFamily="2" charset="0"/>
              </a:rPr>
              <a:t>much you know until they </a:t>
            </a:r>
          </a:p>
          <a:p>
            <a:pPr algn="ctr">
              <a:lnSpc>
                <a:spcPct val="50000"/>
              </a:lnSpc>
            </a:pPr>
            <a:r>
              <a:rPr lang="en-US" sz="10000" b="0" cap="none" spc="200" dirty="0">
                <a:ln w="0"/>
                <a:solidFill>
                  <a:schemeClr val="bg1"/>
                </a:solidFill>
                <a:effectLst>
                  <a:outerShdw blurRad="38100" dist="19050" dir="2700000" algn="tl" rotWithShape="0">
                    <a:schemeClr val="dk1">
                      <a:alpha val="40000"/>
                    </a:schemeClr>
                  </a:outerShdw>
                </a:effectLst>
                <a:latin typeface="Bellissimo" panose="00000500000000000000" pitchFamily="2" charset="0"/>
              </a:rPr>
              <a:t>know how much you care. </a:t>
            </a:r>
          </a:p>
        </p:txBody>
      </p:sp>
    </p:spTree>
    <p:extLst>
      <p:ext uri="{BB962C8B-B14F-4D97-AF65-F5344CB8AC3E}">
        <p14:creationId xmlns:p14="http://schemas.microsoft.com/office/powerpoint/2010/main" val="36505530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5900"/>
            <a:ext cx="12192000" cy="1417583"/>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66531" y="382849"/>
            <a:ext cx="10822404" cy="663684"/>
          </a:xfrm>
        </p:spPr>
        <p:txBody>
          <a:bodyPr>
            <a:noAutofit/>
          </a:bodyPr>
          <a:lstStyle/>
          <a:p>
            <a:r>
              <a:rPr lang="en-US" sz="7500" spc="200" dirty="0">
                <a:solidFill>
                  <a:schemeClr val="bg1"/>
                </a:solidFill>
                <a:latin typeface="Bellissimo" panose="00000500000000000000" pitchFamily="2" charset="0"/>
              </a:rPr>
              <a:t>Tell the truth - COMMUNICATION is keY :</a:t>
            </a:r>
            <a:endParaRPr lang="en-US" sz="7500" dirty="0">
              <a:latin typeface="Ford city" panose="02000506000000020004" pitchFamily="2" charset="0"/>
            </a:endParaRPr>
          </a:p>
        </p:txBody>
      </p:sp>
      <p:sp>
        <p:nvSpPr>
          <p:cNvPr id="4" name="TextBox 3"/>
          <p:cNvSpPr txBox="1"/>
          <p:nvPr/>
        </p:nvSpPr>
        <p:spPr>
          <a:xfrm>
            <a:off x="11288935" y="6063647"/>
            <a:ext cx="690735" cy="553998"/>
          </a:xfrm>
          <a:prstGeom prst="rect">
            <a:avLst/>
          </a:prstGeom>
          <a:noFill/>
        </p:spPr>
        <p:txBody>
          <a:bodyPr wrap="square" rtlCol="0">
            <a:spAutoFit/>
          </a:bodyPr>
          <a:lstStyle/>
          <a:p>
            <a:pPr algn="ctr"/>
            <a:r>
              <a:rPr lang="en-US" sz="3000" dirty="0">
                <a:solidFill>
                  <a:schemeClr val="bg1"/>
                </a:solidFill>
                <a:latin typeface="Ford city" panose="02000506000000020004" pitchFamily="2" charset="0"/>
                <a:sym typeface="Symbol" panose="05050102010706020507" pitchFamily="18" charset="2"/>
              </a:rPr>
              <a:t>!</a:t>
            </a:r>
            <a:endParaRPr lang="en-US" sz="3000" dirty="0">
              <a:solidFill>
                <a:schemeClr val="bg1"/>
              </a:solidFill>
              <a:latin typeface="Ford city" panose="02000506000000020004" pitchFamily="2" charset="0"/>
            </a:endParaRPr>
          </a:p>
        </p:txBody>
      </p:sp>
      <p:sp>
        <p:nvSpPr>
          <p:cNvPr id="12" name="Rectangle 11"/>
          <p:cNvSpPr/>
          <p:nvPr/>
        </p:nvSpPr>
        <p:spPr>
          <a:xfrm>
            <a:off x="738498" y="3380866"/>
            <a:ext cx="1966863" cy="369332"/>
          </a:xfrm>
          <a:prstGeom prst="rect">
            <a:avLst/>
          </a:prstGeom>
        </p:spPr>
        <p:txBody>
          <a:bodyPr wrap="square">
            <a:spAutoFit/>
          </a:bodyPr>
          <a:lstStyle/>
          <a:p>
            <a:endParaRPr lang="en-US" b="1" dirty="0">
              <a:solidFill>
                <a:srgbClr val="CCECFF"/>
              </a:solidFill>
            </a:endParaRPr>
          </a:p>
        </p:txBody>
      </p:sp>
      <p:pic>
        <p:nvPicPr>
          <p:cNvPr id="13" name="Picture 2" descr="Image result for quotes about looking in the mirror"/>
          <p:cNvPicPr>
            <a:picLocks noChangeAspect="1" noChangeArrowheads="1"/>
          </p:cNvPicPr>
          <p:nvPr/>
        </p:nvPicPr>
        <p:blipFill rotWithShape="1">
          <a:blip r:embed="rId3">
            <a:extLst>
              <a:ext uri="{28A0092B-C50C-407E-A947-70E740481C1C}">
                <a14:useLocalDpi xmlns:a14="http://schemas.microsoft.com/office/drawing/2010/main" val="0"/>
              </a:ext>
            </a:extLst>
          </a:blip>
          <a:srcRect t="28519" b="22501"/>
          <a:stretch/>
        </p:blipFill>
        <p:spPr bwMode="auto">
          <a:xfrm>
            <a:off x="12669195" y="2064723"/>
            <a:ext cx="5341134" cy="366249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34857" y="1481562"/>
            <a:ext cx="7144597" cy="1323439"/>
          </a:xfrm>
          <a:prstGeom prst="rect">
            <a:avLst/>
          </a:prstGeom>
        </p:spPr>
        <p:txBody>
          <a:bodyPr wrap="square">
            <a:spAutoFit/>
          </a:bodyPr>
          <a:lstStyle/>
          <a:p>
            <a:r>
              <a:rPr lang="en-US" sz="4000" b="1" spc="200" dirty="0">
                <a:latin typeface="+mj-lt"/>
              </a:rPr>
              <a:t>Take the time to do </a:t>
            </a:r>
          </a:p>
          <a:p>
            <a:r>
              <a:rPr lang="en-US" sz="4000" b="1" spc="200" dirty="0">
                <a:latin typeface="+mj-lt"/>
              </a:rPr>
              <a:t>Self-evaluations first</a:t>
            </a:r>
            <a:r>
              <a:rPr lang="en-US" sz="4000" spc="200" dirty="0">
                <a:solidFill>
                  <a:schemeClr val="bg1"/>
                </a:solidFill>
                <a:latin typeface="+mj-lt"/>
              </a:rPr>
              <a:t>!</a:t>
            </a:r>
            <a:endParaRPr lang="en-US" sz="4000" dirty="0">
              <a:latin typeface="+mj-lt"/>
            </a:endParaRPr>
          </a:p>
        </p:txBody>
      </p:sp>
      <p:sp>
        <p:nvSpPr>
          <p:cNvPr id="7" name="Rectangle 6"/>
          <p:cNvSpPr/>
          <p:nvPr/>
        </p:nvSpPr>
        <p:spPr>
          <a:xfrm>
            <a:off x="234857" y="3013150"/>
            <a:ext cx="6610635" cy="3016210"/>
          </a:xfrm>
          <a:prstGeom prst="rect">
            <a:avLst/>
          </a:prstGeom>
        </p:spPr>
        <p:txBody>
          <a:bodyPr wrap="square">
            <a:spAutoFit/>
          </a:bodyPr>
          <a:lstStyle/>
          <a:p>
            <a:pPr marL="457200" indent="-457200">
              <a:spcBef>
                <a:spcPts val="500"/>
              </a:spcBef>
              <a:spcAft>
                <a:spcPts val="1000"/>
              </a:spcAft>
              <a:buClr>
                <a:schemeClr val="accent1">
                  <a:lumMod val="75000"/>
                </a:schemeClr>
              </a:buClr>
              <a:buFont typeface="Wingdings" panose="05000000000000000000" pitchFamily="2" charset="2"/>
              <a:buChar char="§"/>
            </a:pPr>
            <a:r>
              <a:rPr lang="en-US" sz="2800" dirty="0"/>
              <a:t>People know how they are doing.</a:t>
            </a:r>
          </a:p>
          <a:p>
            <a:pPr marL="457200" indent="-457200">
              <a:spcBef>
                <a:spcPts val="500"/>
              </a:spcBef>
              <a:spcAft>
                <a:spcPts val="1000"/>
              </a:spcAft>
              <a:buClr>
                <a:schemeClr val="accent1">
                  <a:lumMod val="75000"/>
                </a:schemeClr>
              </a:buClr>
              <a:buFont typeface="Wingdings" panose="05000000000000000000" pitchFamily="2" charset="2"/>
              <a:buChar char="§"/>
            </a:pPr>
            <a:r>
              <a:rPr lang="en-US" sz="2800" dirty="0"/>
              <a:t>Make it safe to tell the truth!</a:t>
            </a:r>
          </a:p>
          <a:p>
            <a:pPr marL="457200" indent="-457200">
              <a:spcBef>
                <a:spcPts val="500"/>
              </a:spcBef>
              <a:spcAft>
                <a:spcPts val="1000"/>
              </a:spcAft>
              <a:buClr>
                <a:schemeClr val="accent1">
                  <a:lumMod val="75000"/>
                </a:schemeClr>
              </a:buClr>
              <a:buFont typeface="Wingdings" panose="05000000000000000000" pitchFamily="2" charset="2"/>
              <a:buChar char="§"/>
            </a:pPr>
            <a:r>
              <a:rPr lang="en-US" sz="2800" dirty="0"/>
              <a:t>Be curious and ask questions.</a:t>
            </a:r>
          </a:p>
          <a:p>
            <a:pPr marL="457200" indent="-457200">
              <a:spcBef>
                <a:spcPts val="500"/>
              </a:spcBef>
              <a:spcAft>
                <a:spcPts val="1000"/>
              </a:spcAft>
              <a:buClr>
                <a:schemeClr val="accent1">
                  <a:lumMod val="75000"/>
                </a:schemeClr>
              </a:buClr>
              <a:buFont typeface="Wingdings" panose="05000000000000000000" pitchFamily="2" charset="2"/>
              <a:buChar char="§"/>
            </a:pPr>
            <a:r>
              <a:rPr lang="en-US" sz="2800" dirty="0"/>
              <a:t>Tell your truth and move quickly. </a:t>
            </a:r>
          </a:p>
          <a:p>
            <a:pPr marL="457200" indent="-457200">
              <a:spcBef>
                <a:spcPts val="500"/>
              </a:spcBef>
              <a:spcAft>
                <a:spcPts val="1000"/>
              </a:spcAft>
              <a:buClr>
                <a:schemeClr val="accent1">
                  <a:lumMod val="75000"/>
                </a:schemeClr>
              </a:buClr>
              <a:buFont typeface="Wingdings" panose="05000000000000000000" pitchFamily="2" charset="2"/>
              <a:buChar char="§"/>
            </a:pPr>
            <a:r>
              <a:rPr lang="en-US" sz="2800" dirty="0"/>
              <a:t>Problem solve and create and action plan.  </a:t>
            </a:r>
          </a:p>
        </p:txBody>
      </p:sp>
      <p:pic>
        <p:nvPicPr>
          <p:cNvPr id="15" name="Picture 14"/>
          <p:cNvPicPr>
            <a:picLocks noChangeAspect="1"/>
          </p:cNvPicPr>
          <p:nvPr/>
        </p:nvPicPr>
        <p:blipFill>
          <a:blip r:embed="rId4"/>
          <a:stretch>
            <a:fillRect/>
          </a:stretch>
        </p:blipFill>
        <p:spPr>
          <a:xfrm>
            <a:off x="7511703" y="1804761"/>
            <a:ext cx="4122599" cy="4581685"/>
          </a:xfrm>
          <a:prstGeom prst="rect">
            <a:avLst/>
          </a:prstGeom>
        </p:spPr>
      </p:pic>
      <p:cxnSp>
        <p:nvCxnSpPr>
          <p:cNvPr id="22" name="Straight Connector 21"/>
          <p:cNvCxnSpPr>
            <a:cxnSpLocks/>
          </p:cNvCxnSpPr>
          <p:nvPr/>
        </p:nvCxnSpPr>
        <p:spPr>
          <a:xfrm>
            <a:off x="7327315" y="1648302"/>
            <a:ext cx="0" cy="4795935"/>
          </a:xfrm>
          <a:prstGeom prst="line">
            <a:avLst/>
          </a:prstGeom>
          <a:ln w="101600" cmpd="sng">
            <a:solidFill>
              <a:schemeClr val="accent1">
                <a:lumMod val="75000"/>
              </a:schemeClr>
            </a:solidFill>
            <a:prstDash val="sysDot"/>
            <a:headEnd type="diamond" w="med" len="sm"/>
            <a:tailEnd type="diamond" w="med"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03040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5900"/>
            <a:ext cx="12192000" cy="1417583"/>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66531" y="382849"/>
            <a:ext cx="9909110" cy="663684"/>
          </a:xfrm>
        </p:spPr>
        <p:txBody>
          <a:bodyPr>
            <a:noAutofit/>
          </a:bodyPr>
          <a:lstStyle/>
          <a:p>
            <a:r>
              <a:rPr lang="en-US" sz="7500" spc="200" dirty="0">
                <a:solidFill>
                  <a:schemeClr val="bg1"/>
                </a:solidFill>
                <a:latin typeface="Bellissimo" panose="00000500000000000000" pitchFamily="2" charset="0"/>
              </a:rPr>
              <a:t>Tell the truth - COMMUNICATION is keY</a:t>
            </a:r>
            <a:endParaRPr lang="en-US" sz="7500" dirty="0">
              <a:latin typeface="Ford city" panose="02000506000000020004" pitchFamily="2" charset="0"/>
            </a:endParaRPr>
          </a:p>
        </p:txBody>
      </p:sp>
      <p:sp>
        <p:nvSpPr>
          <p:cNvPr id="4" name="TextBox 3"/>
          <p:cNvSpPr txBox="1"/>
          <p:nvPr/>
        </p:nvSpPr>
        <p:spPr>
          <a:xfrm>
            <a:off x="11288935" y="6063647"/>
            <a:ext cx="690735" cy="553998"/>
          </a:xfrm>
          <a:prstGeom prst="rect">
            <a:avLst/>
          </a:prstGeom>
          <a:noFill/>
        </p:spPr>
        <p:txBody>
          <a:bodyPr wrap="square" rtlCol="0">
            <a:spAutoFit/>
          </a:bodyPr>
          <a:lstStyle/>
          <a:p>
            <a:pPr algn="ctr"/>
            <a:r>
              <a:rPr lang="en-US" sz="3000" dirty="0">
                <a:solidFill>
                  <a:schemeClr val="bg1"/>
                </a:solidFill>
                <a:latin typeface="Ford city" panose="02000506000000020004" pitchFamily="2" charset="0"/>
                <a:sym typeface="Symbol" panose="05050102010706020507" pitchFamily="18" charset="2"/>
              </a:rPr>
              <a:t>!</a:t>
            </a:r>
            <a:endParaRPr lang="en-US" sz="3000" dirty="0">
              <a:solidFill>
                <a:schemeClr val="bg1"/>
              </a:solidFill>
              <a:latin typeface="Ford city" panose="02000506000000020004" pitchFamily="2" charset="0"/>
            </a:endParaRPr>
          </a:p>
        </p:txBody>
      </p:sp>
      <p:sp>
        <p:nvSpPr>
          <p:cNvPr id="12" name="Rectangle 11"/>
          <p:cNvSpPr/>
          <p:nvPr/>
        </p:nvSpPr>
        <p:spPr>
          <a:xfrm>
            <a:off x="738498" y="3380866"/>
            <a:ext cx="1966863" cy="369332"/>
          </a:xfrm>
          <a:prstGeom prst="rect">
            <a:avLst/>
          </a:prstGeom>
        </p:spPr>
        <p:txBody>
          <a:bodyPr wrap="square">
            <a:spAutoFit/>
          </a:bodyPr>
          <a:lstStyle/>
          <a:p>
            <a:endParaRPr lang="en-US" b="1" dirty="0">
              <a:solidFill>
                <a:srgbClr val="CCECFF"/>
              </a:solidFill>
            </a:endParaRPr>
          </a:p>
        </p:txBody>
      </p:sp>
      <p:sp>
        <p:nvSpPr>
          <p:cNvPr id="6" name="Rectangle 5"/>
          <p:cNvSpPr/>
          <p:nvPr/>
        </p:nvSpPr>
        <p:spPr>
          <a:xfrm>
            <a:off x="6643395" y="1423481"/>
            <a:ext cx="5556493" cy="1261884"/>
          </a:xfrm>
          <a:prstGeom prst="rect">
            <a:avLst/>
          </a:prstGeom>
        </p:spPr>
        <p:txBody>
          <a:bodyPr wrap="square">
            <a:spAutoFit/>
          </a:bodyPr>
          <a:lstStyle/>
          <a:p>
            <a:r>
              <a:rPr lang="en-US" sz="3800" b="1" spc="200" dirty="0">
                <a:latin typeface="+mj-lt"/>
              </a:rPr>
              <a:t>REAL TIME FEEDBACK </a:t>
            </a:r>
          </a:p>
          <a:p>
            <a:r>
              <a:rPr lang="en-US" sz="3800" b="1" spc="200" dirty="0">
                <a:latin typeface="+mj-lt"/>
              </a:rPr>
              <a:t>Is the most powerful</a:t>
            </a:r>
            <a:endParaRPr lang="en-US" sz="3800" b="1" dirty="0">
              <a:latin typeface="+mj-lt"/>
            </a:endParaRPr>
          </a:p>
        </p:txBody>
      </p:sp>
      <p:sp>
        <p:nvSpPr>
          <p:cNvPr id="7" name="Rectangle 6"/>
          <p:cNvSpPr/>
          <p:nvPr/>
        </p:nvSpPr>
        <p:spPr>
          <a:xfrm>
            <a:off x="6643395" y="2841064"/>
            <a:ext cx="5113174" cy="3808735"/>
          </a:xfrm>
          <a:prstGeom prst="rect">
            <a:avLst/>
          </a:prstGeom>
        </p:spPr>
        <p:txBody>
          <a:bodyPr wrap="square">
            <a:spAutoFit/>
          </a:bodyPr>
          <a:lstStyle/>
          <a:p>
            <a:pPr marL="576072" indent="-457200">
              <a:spcBef>
                <a:spcPts val="200"/>
              </a:spcBef>
              <a:spcAft>
                <a:spcPts val="500"/>
              </a:spcAft>
              <a:buClr>
                <a:schemeClr val="accent1">
                  <a:lumMod val="75000"/>
                </a:schemeClr>
              </a:buClr>
              <a:buFont typeface="Arial" panose="020B0604020202020204" pitchFamily="34" charset="0"/>
              <a:buChar char="•"/>
            </a:pPr>
            <a:r>
              <a:rPr lang="en-US" sz="2800" b="1" dirty="0">
                <a:latin typeface="Perpetua" panose="02020502060401020303" pitchFamily="18" charset="0"/>
              </a:rPr>
              <a:t>BE GENUINE &amp; </a:t>
            </a:r>
            <a:r>
              <a:rPr lang="en-US" sz="2800" b="1" cap="all" dirty="0">
                <a:latin typeface="Perpetua" panose="02020502060401020303" pitchFamily="18" charset="0"/>
              </a:rPr>
              <a:t>Curious</a:t>
            </a:r>
          </a:p>
          <a:p>
            <a:pPr marL="576072" indent="-457200">
              <a:spcBef>
                <a:spcPts val="200"/>
              </a:spcBef>
              <a:spcAft>
                <a:spcPts val="500"/>
              </a:spcAft>
              <a:buClr>
                <a:schemeClr val="accent1">
                  <a:lumMod val="75000"/>
                </a:schemeClr>
              </a:buClr>
              <a:buFont typeface="Arial" panose="020B0604020202020204" pitchFamily="34" charset="0"/>
              <a:buChar char="•"/>
            </a:pPr>
            <a:r>
              <a:rPr lang="en-US" sz="2800" b="1" i="1" dirty="0">
                <a:latin typeface="Perpetua" panose="02020502060401020303" pitchFamily="18" charset="0"/>
              </a:rPr>
              <a:t>BE POSITIVE</a:t>
            </a:r>
            <a:endParaRPr lang="en-US" sz="2800" i="1" dirty="0">
              <a:latin typeface="Perpetua" panose="02020502060401020303" pitchFamily="18" charset="0"/>
            </a:endParaRPr>
          </a:p>
          <a:p>
            <a:pPr marL="576072" indent="-457200">
              <a:spcBef>
                <a:spcPts val="200"/>
              </a:spcBef>
              <a:spcAft>
                <a:spcPts val="500"/>
              </a:spcAft>
              <a:buClr>
                <a:schemeClr val="accent1">
                  <a:lumMod val="75000"/>
                </a:schemeClr>
              </a:buClr>
              <a:buFont typeface="Arial" panose="020B0604020202020204" pitchFamily="34" charset="0"/>
              <a:buChar char="•"/>
            </a:pPr>
            <a:r>
              <a:rPr lang="en-US" sz="2800" b="1" cap="all" dirty="0">
                <a:latin typeface="Perpetua" panose="02020502060401020303" pitchFamily="18" charset="0"/>
              </a:rPr>
              <a:t>Be behaviorally specific S</a:t>
            </a:r>
            <a:r>
              <a:rPr lang="en-US" sz="2800" b="1" dirty="0">
                <a:latin typeface="Perpetua" panose="02020502060401020303" pitchFamily="18" charset="0"/>
              </a:rPr>
              <a:t>hare your experience.  </a:t>
            </a:r>
            <a:r>
              <a:rPr lang="en-US" sz="2800" b="1" i="1" dirty="0">
                <a:latin typeface="Perpetua" panose="02020502060401020303" pitchFamily="18" charset="0"/>
              </a:rPr>
              <a:t>I saw, heard, smelled, tasted… </a:t>
            </a:r>
            <a:r>
              <a:rPr lang="en-US" sz="2800" b="1" dirty="0">
                <a:latin typeface="Perpetua" panose="02020502060401020303" pitchFamily="18" charset="0"/>
                <a:sym typeface="Wingdings" panose="05000000000000000000" pitchFamily="2" charset="2"/>
              </a:rPr>
              <a:t></a:t>
            </a:r>
            <a:endParaRPr lang="en-US" sz="2800" b="1" i="1" dirty="0">
              <a:latin typeface="Perpetua" panose="02020502060401020303" pitchFamily="18" charset="0"/>
            </a:endParaRPr>
          </a:p>
          <a:p>
            <a:pPr marL="576072" indent="-457200">
              <a:spcBef>
                <a:spcPts val="200"/>
              </a:spcBef>
              <a:spcAft>
                <a:spcPts val="500"/>
              </a:spcAft>
              <a:buClr>
                <a:schemeClr val="accent1">
                  <a:lumMod val="75000"/>
                </a:schemeClr>
              </a:buClr>
              <a:buFont typeface="Arial" panose="020B0604020202020204" pitchFamily="34" charset="0"/>
              <a:buChar char="•"/>
            </a:pPr>
            <a:r>
              <a:rPr lang="en-US" sz="2800" b="1" cap="all" dirty="0">
                <a:latin typeface="Perpetua" panose="02020502060401020303" pitchFamily="18" charset="0"/>
              </a:rPr>
              <a:t>GIVE BOTH POSITIVE AND Critical Feedback</a:t>
            </a:r>
            <a:endParaRPr lang="en-US" sz="2800" i="1" cap="all" dirty="0">
              <a:latin typeface="Perpetua" panose="02020502060401020303" pitchFamily="18" charset="0"/>
            </a:endParaRPr>
          </a:p>
        </p:txBody>
      </p:sp>
      <p:pic>
        <p:nvPicPr>
          <p:cNvPr id="11266" name="Picture 2" descr="Image result for images of ti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423482"/>
            <a:ext cx="6462295" cy="54345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13552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croll: Vertical 9"/>
          <p:cNvSpPr/>
          <p:nvPr/>
        </p:nvSpPr>
        <p:spPr>
          <a:xfrm>
            <a:off x="7967186" y="2314672"/>
            <a:ext cx="3321749" cy="3990067"/>
          </a:xfrm>
          <a:prstGeom prst="verticalScroll">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9" name="Rectangle 18"/>
          <p:cNvSpPr/>
          <p:nvPr/>
        </p:nvSpPr>
        <p:spPr>
          <a:xfrm>
            <a:off x="0" y="5900"/>
            <a:ext cx="12192000" cy="1417583"/>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66531" y="382849"/>
            <a:ext cx="10506269" cy="663684"/>
          </a:xfrm>
        </p:spPr>
        <p:txBody>
          <a:bodyPr>
            <a:noAutofit/>
          </a:bodyPr>
          <a:lstStyle/>
          <a:p>
            <a:r>
              <a:rPr lang="en-US" sz="7500" spc="200" dirty="0">
                <a:solidFill>
                  <a:schemeClr val="bg1"/>
                </a:solidFill>
                <a:latin typeface="Bellissimo" panose="00000500000000000000" pitchFamily="2" charset="0"/>
              </a:rPr>
              <a:t>Tell the truth - COMMUNICATION is keY:</a:t>
            </a:r>
            <a:endParaRPr lang="en-US" sz="7500" dirty="0">
              <a:latin typeface="Ford city" panose="02000506000000020004" pitchFamily="2" charset="0"/>
            </a:endParaRPr>
          </a:p>
        </p:txBody>
      </p:sp>
      <p:sp>
        <p:nvSpPr>
          <p:cNvPr id="4" name="TextBox 3"/>
          <p:cNvSpPr txBox="1"/>
          <p:nvPr/>
        </p:nvSpPr>
        <p:spPr>
          <a:xfrm>
            <a:off x="11288935" y="6063647"/>
            <a:ext cx="690735" cy="553998"/>
          </a:xfrm>
          <a:prstGeom prst="rect">
            <a:avLst/>
          </a:prstGeom>
          <a:noFill/>
        </p:spPr>
        <p:txBody>
          <a:bodyPr wrap="square" rtlCol="0">
            <a:spAutoFit/>
          </a:bodyPr>
          <a:lstStyle/>
          <a:p>
            <a:pPr algn="ctr"/>
            <a:r>
              <a:rPr lang="en-US" sz="3000" dirty="0">
                <a:solidFill>
                  <a:schemeClr val="bg1"/>
                </a:solidFill>
                <a:latin typeface="Ford city" panose="02000506000000020004" pitchFamily="2" charset="0"/>
                <a:sym typeface="Symbol" panose="05050102010706020507" pitchFamily="18" charset="2"/>
              </a:rPr>
              <a:t>!</a:t>
            </a:r>
            <a:endParaRPr lang="en-US" sz="3000" dirty="0">
              <a:solidFill>
                <a:schemeClr val="bg1"/>
              </a:solidFill>
              <a:latin typeface="Ford city" panose="02000506000000020004" pitchFamily="2" charset="0"/>
            </a:endParaRPr>
          </a:p>
        </p:txBody>
      </p:sp>
      <p:sp>
        <p:nvSpPr>
          <p:cNvPr id="12" name="Rectangle 11"/>
          <p:cNvSpPr/>
          <p:nvPr/>
        </p:nvSpPr>
        <p:spPr>
          <a:xfrm>
            <a:off x="738498" y="3380866"/>
            <a:ext cx="1966863" cy="369332"/>
          </a:xfrm>
          <a:prstGeom prst="rect">
            <a:avLst/>
          </a:prstGeom>
        </p:spPr>
        <p:txBody>
          <a:bodyPr wrap="square">
            <a:spAutoFit/>
          </a:bodyPr>
          <a:lstStyle/>
          <a:p>
            <a:endParaRPr lang="en-US" b="1" dirty="0">
              <a:solidFill>
                <a:srgbClr val="CCECFF"/>
              </a:solidFill>
            </a:endParaRPr>
          </a:p>
        </p:txBody>
      </p:sp>
      <p:sp>
        <p:nvSpPr>
          <p:cNvPr id="6" name="Rectangle 5"/>
          <p:cNvSpPr/>
          <p:nvPr/>
        </p:nvSpPr>
        <p:spPr>
          <a:xfrm>
            <a:off x="738499" y="1423481"/>
            <a:ext cx="11461390" cy="677108"/>
          </a:xfrm>
          <a:prstGeom prst="rect">
            <a:avLst/>
          </a:prstGeom>
        </p:spPr>
        <p:txBody>
          <a:bodyPr wrap="square">
            <a:spAutoFit/>
          </a:bodyPr>
          <a:lstStyle/>
          <a:p>
            <a:r>
              <a:rPr lang="en-US" sz="3800" b="1" spc="200" dirty="0">
                <a:latin typeface="+mj-lt"/>
              </a:rPr>
              <a:t>TYPES OF FORMAL &amp; INFORMAL FEEDBACK</a:t>
            </a:r>
            <a:endParaRPr lang="en-US" sz="3800" b="1" dirty="0">
              <a:latin typeface="+mj-lt"/>
            </a:endParaRPr>
          </a:p>
        </p:txBody>
      </p:sp>
      <p:sp>
        <p:nvSpPr>
          <p:cNvPr id="7" name="Rectangle 6"/>
          <p:cNvSpPr/>
          <p:nvPr/>
        </p:nvSpPr>
        <p:spPr>
          <a:xfrm>
            <a:off x="738498" y="2437013"/>
            <a:ext cx="6576702" cy="2605842"/>
          </a:xfrm>
          <a:prstGeom prst="rect">
            <a:avLst/>
          </a:prstGeom>
        </p:spPr>
        <p:txBody>
          <a:bodyPr wrap="square">
            <a:spAutoFit/>
          </a:bodyPr>
          <a:lstStyle/>
          <a:p>
            <a:pPr marL="576072" indent="-457200">
              <a:spcBef>
                <a:spcPts val="200"/>
              </a:spcBef>
              <a:spcAft>
                <a:spcPts val="500"/>
              </a:spcAft>
              <a:buClr>
                <a:schemeClr val="accent1">
                  <a:lumMod val="75000"/>
                </a:schemeClr>
              </a:buClr>
              <a:buFont typeface="Arial" panose="020B0604020202020204" pitchFamily="34" charset="0"/>
              <a:buChar char="•"/>
            </a:pPr>
            <a:r>
              <a:rPr lang="en-US" sz="2800" b="1" dirty="0">
                <a:latin typeface="Perpetua" panose="02020502060401020303" pitchFamily="18" charset="0"/>
              </a:rPr>
              <a:t>5 min check-in when shift starts</a:t>
            </a:r>
          </a:p>
          <a:p>
            <a:pPr marL="576072" indent="-457200">
              <a:spcBef>
                <a:spcPts val="200"/>
              </a:spcBef>
              <a:spcAft>
                <a:spcPts val="500"/>
              </a:spcAft>
              <a:buClr>
                <a:schemeClr val="accent1">
                  <a:lumMod val="75000"/>
                </a:schemeClr>
              </a:buClr>
              <a:buFont typeface="Arial" panose="020B0604020202020204" pitchFamily="34" charset="0"/>
              <a:buChar char="•"/>
            </a:pPr>
            <a:r>
              <a:rPr lang="en-US" sz="2800" b="1" dirty="0">
                <a:latin typeface="Perpetua" panose="02020502060401020303" pitchFamily="18" charset="0"/>
              </a:rPr>
              <a:t>2 min check-in when they clock off</a:t>
            </a:r>
          </a:p>
          <a:p>
            <a:pPr marL="576072" indent="-457200">
              <a:spcBef>
                <a:spcPts val="200"/>
              </a:spcBef>
              <a:spcAft>
                <a:spcPts val="500"/>
              </a:spcAft>
              <a:buClr>
                <a:schemeClr val="accent1">
                  <a:lumMod val="75000"/>
                </a:schemeClr>
              </a:buClr>
              <a:buFont typeface="Arial" panose="020B0604020202020204" pitchFamily="34" charset="0"/>
              <a:buChar char="•"/>
            </a:pPr>
            <a:r>
              <a:rPr lang="en-US" sz="2800" b="1" dirty="0">
                <a:latin typeface="Perpetua" panose="02020502060401020303" pitchFamily="18" charset="0"/>
              </a:rPr>
              <a:t>In the moment!</a:t>
            </a:r>
          </a:p>
          <a:p>
            <a:pPr marL="576072" indent="-457200">
              <a:spcBef>
                <a:spcPts val="200"/>
              </a:spcBef>
              <a:spcAft>
                <a:spcPts val="500"/>
              </a:spcAft>
              <a:buClr>
                <a:schemeClr val="accent1">
                  <a:lumMod val="75000"/>
                </a:schemeClr>
              </a:buClr>
              <a:buFont typeface="Arial" panose="020B0604020202020204" pitchFamily="34" charset="0"/>
              <a:buChar char="•"/>
            </a:pPr>
            <a:r>
              <a:rPr lang="en-US" sz="2800" b="1" dirty="0">
                <a:latin typeface="Perpetua" panose="02020502060401020303" pitchFamily="18" charset="0"/>
              </a:rPr>
              <a:t>Formal Evaluations</a:t>
            </a:r>
          </a:p>
          <a:p>
            <a:pPr marL="576072" indent="-457200">
              <a:spcBef>
                <a:spcPts val="200"/>
              </a:spcBef>
              <a:spcAft>
                <a:spcPts val="500"/>
              </a:spcAft>
              <a:buClr>
                <a:schemeClr val="accent1">
                  <a:lumMod val="75000"/>
                </a:schemeClr>
              </a:buClr>
              <a:buFont typeface="Arial" panose="020B0604020202020204" pitchFamily="34" charset="0"/>
              <a:buChar char="•"/>
            </a:pPr>
            <a:r>
              <a:rPr lang="en-US" sz="2800" b="1" dirty="0">
                <a:latin typeface="Perpetua" panose="02020502060401020303" pitchFamily="18" charset="0"/>
              </a:rPr>
              <a:t>Compensation Evaluation</a:t>
            </a:r>
          </a:p>
        </p:txBody>
      </p:sp>
      <p:sp>
        <p:nvSpPr>
          <p:cNvPr id="9" name="Rectangle 8"/>
          <p:cNvSpPr/>
          <p:nvPr/>
        </p:nvSpPr>
        <p:spPr>
          <a:xfrm>
            <a:off x="730610" y="5042855"/>
            <a:ext cx="9850304" cy="1261884"/>
          </a:xfrm>
          <a:prstGeom prst="rect">
            <a:avLst/>
          </a:prstGeom>
        </p:spPr>
        <p:txBody>
          <a:bodyPr wrap="square">
            <a:spAutoFit/>
          </a:bodyPr>
          <a:lstStyle/>
          <a:p>
            <a:r>
              <a:rPr lang="en-US" sz="3800" b="1" spc="200" dirty="0">
                <a:latin typeface="+mj-lt"/>
              </a:rPr>
              <a:t>Builds trust, performance, </a:t>
            </a:r>
          </a:p>
          <a:p>
            <a:r>
              <a:rPr lang="en-US" sz="3800" b="1" spc="200" dirty="0">
                <a:latin typeface="+mj-lt"/>
              </a:rPr>
              <a:t>sales, and profitability</a:t>
            </a:r>
            <a:endParaRPr lang="en-US" sz="3800" b="1" dirty="0">
              <a:latin typeface="+mj-lt"/>
            </a:endParaRPr>
          </a:p>
        </p:txBody>
      </p:sp>
      <p:sp>
        <p:nvSpPr>
          <p:cNvPr id="3" name="Rectangle 2"/>
          <p:cNvSpPr/>
          <p:nvPr/>
        </p:nvSpPr>
        <p:spPr>
          <a:xfrm>
            <a:off x="9267607" y="2095973"/>
            <a:ext cx="1321195" cy="3785652"/>
          </a:xfrm>
          <a:prstGeom prst="rect">
            <a:avLst/>
          </a:prstGeom>
          <a:noFill/>
        </p:spPr>
        <p:txBody>
          <a:bodyPr wrap="none" lIns="91440" tIns="45720" rIns="91440" bIns="45720">
            <a:spAutoFit/>
          </a:bodyPr>
          <a:lstStyle/>
          <a:p>
            <a:pPr algn="ctr"/>
            <a:r>
              <a:rPr lang="en-US" sz="8000" b="0" cap="none" spc="0" dirty="0">
                <a:ln w="0"/>
                <a:solidFill>
                  <a:schemeClr val="bg1"/>
                </a:solidFill>
                <a:effectLst>
                  <a:outerShdw blurRad="38100" dist="19050" dir="2700000" algn="tl" rotWithShape="0">
                    <a:schemeClr val="dk1">
                      <a:alpha val="40000"/>
                    </a:schemeClr>
                  </a:outerShdw>
                </a:effectLst>
                <a:latin typeface="+mj-lt"/>
              </a:rPr>
              <a:t>3+</a:t>
            </a:r>
          </a:p>
          <a:p>
            <a:pPr algn="ctr"/>
            <a:r>
              <a:rPr lang="en-US" sz="8000" dirty="0">
                <a:ln w="0"/>
                <a:solidFill>
                  <a:schemeClr val="bg1"/>
                </a:solidFill>
                <a:effectLst>
                  <a:outerShdw blurRad="38100" dist="19050" dir="2700000" algn="tl" rotWithShape="0">
                    <a:schemeClr val="dk1">
                      <a:alpha val="40000"/>
                    </a:schemeClr>
                  </a:outerShdw>
                </a:effectLst>
                <a:latin typeface="+mj-lt"/>
              </a:rPr>
              <a:t>3-</a:t>
            </a:r>
          </a:p>
          <a:p>
            <a:pPr algn="ctr"/>
            <a:r>
              <a:rPr lang="en-US" sz="8000" b="0" cap="none" spc="0" dirty="0">
                <a:ln w="0"/>
                <a:solidFill>
                  <a:schemeClr val="bg1"/>
                </a:solidFill>
                <a:effectLst>
                  <a:outerShdw blurRad="38100" dist="19050" dir="2700000" algn="tl" rotWithShape="0">
                    <a:schemeClr val="dk1">
                      <a:alpha val="40000"/>
                    </a:schemeClr>
                  </a:outerShdw>
                </a:effectLst>
                <a:latin typeface="+mj-lt"/>
              </a:rPr>
              <a:t>?</a:t>
            </a:r>
          </a:p>
        </p:txBody>
      </p:sp>
      <p:sp>
        <p:nvSpPr>
          <p:cNvPr id="5" name="Rectangle 4"/>
          <p:cNvSpPr/>
          <p:nvPr/>
        </p:nvSpPr>
        <p:spPr>
          <a:xfrm>
            <a:off x="8544222" y="1637567"/>
            <a:ext cx="708271" cy="5170832"/>
          </a:xfrm>
          <a:prstGeom prst="rect">
            <a:avLst/>
          </a:prstGeom>
          <a:noFill/>
        </p:spPr>
        <p:txBody>
          <a:bodyPr vert="wordArtVert" wrap="square" lIns="91440" tIns="45720" rIns="91440" bIns="45720">
            <a:spAutoFit/>
          </a:bodyPr>
          <a:lstStyle/>
          <a:p>
            <a:pPr algn="ctr"/>
            <a:r>
              <a:rPr lang="en-US" sz="3500" b="1" cap="none" spc="-100" dirty="0">
                <a:ln w="0"/>
                <a:solidFill>
                  <a:schemeClr val="bg1"/>
                </a:solidFill>
                <a:effectLst>
                  <a:outerShdw blurRad="38100" dist="19050" dir="2700000" algn="tl" rotWithShape="0">
                    <a:schemeClr val="dk1">
                      <a:alpha val="40000"/>
                    </a:schemeClr>
                  </a:outerShdw>
                </a:effectLst>
                <a:latin typeface="+mj-lt"/>
              </a:rPr>
              <a:t>Do This</a:t>
            </a:r>
          </a:p>
        </p:txBody>
      </p:sp>
    </p:spTree>
    <p:extLst>
      <p:ext uri="{BB962C8B-B14F-4D97-AF65-F5344CB8AC3E}">
        <p14:creationId xmlns:p14="http://schemas.microsoft.com/office/powerpoint/2010/main" val="17754127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5900"/>
            <a:ext cx="12192000" cy="1417583"/>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30610" y="382849"/>
            <a:ext cx="10506269" cy="663684"/>
          </a:xfrm>
        </p:spPr>
        <p:txBody>
          <a:bodyPr>
            <a:noAutofit/>
          </a:bodyPr>
          <a:lstStyle/>
          <a:p>
            <a:r>
              <a:rPr lang="en-US" sz="7500" spc="200" dirty="0">
                <a:solidFill>
                  <a:schemeClr val="bg1"/>
                </a:solidFill>
                <a:latin typeface="Bellissimo" panose="00000500000000000000" pitchFamily="2" charset="0"/>
              </a:rPr>
              <a:t>Appreciation  -  Gratitude  -  Incentives </a:t>
            </a:r>
            <a:endParaRPr lang="en-US" sz="7500" dirty="0">
              <a:latin typeface="Ford city" panose="02000506000000020004" pitchFamily="2" charset="0"/>
            </a:endParaRPr>
          </a:p>
        </p:txBody>
      </p:sp>
      <p:sp>
        <p:nvSpPr>
          <p:cNvPr id="4" name="TextBox 3"/>
          <p:cNvSpPr txBox="1"/>
          <p:nvPr/>
        </p:nvSpPr>
        <p:spPr>
          <a:xfrm>
            <a:off x="11288935" y="6063647"/>
            <a:ext cx="690735" cy="553998"/>
          </a:xfrm>
          <a:prstGeom prst="rect">
            <a:avLst/>
          </a:prstGeom>
          <a:noFill/>
        </p:spPr>
        <p:txBody>
          <a:bodyPr wrap="square" rtlCol="0">
            <a:spAutoFit/>
          </a:bodyPr>
          <a:lstStyle/>
          <a:p>
            <a:pPr algn="ctr"/>
            <a:r>
              <a:rPr lang="en-US" sz="3000" dirty="0">
                <a:solidFill>
                  <a:schemeClr val="bg1"/>
                </a:solidFill>
                <a:latin typeface="Ford city" panose="02000506000000020004" pitchFamily="2" charset="0"/>
                <a:sym typeface="Symbol" panose="05050102010706020507" pitchFamily="18" charset="2"/>
              </a:rPr>
              <a:t>!</a:t>
            </a:r>
            <a:endParaRPr lang="en-US" sz="3000" dirty="0">
              <a:solidFill>
                <a:schemeClr val="bg1"/>
              </a:solidFill>
              <a:latin typeface="Ford city" panose="02000506000000020004" pitchFamily="2" charset="0"/>
            </a:endParaRPr>
          </a:p>
        </p:txBody>
      </p:sp>
      <p:sp>
        <p:nvSpPr>
          <p:cNvPr id="12" name="Rectangle 11"/>
          <p:cNvSpPr/>
          <p:nvPr/>
        </p:nvSpPr>
        <p:spPr>
          <a:xfrm>
            <a:off x="738498" y="3380866"/>
            <a:ext cx="1966863" cy="369332"/>
          </a:xfrm>
          <a:prstGeom prst="rect">
            <a:avLst/>
          </a:prstGeom>
        </p:spPr>
        <p:txBody>
          <a:bodyPr wrap="square">
            <a:spAutoFit/>
          </a:bodyPr>
          <a:lstStyle/>
          <a:p>
            <a:endParaRPr lang="en-US" b="1" dirty="0">
              <a:solidFill>
                <a:srgbClr val="CCECFF"/>
              </a:solidFill>
            </a:endParaRPr>
          </a:p>
        </p:txBody>
      </p:sp>
      <p:sp>
        <p:nvSpPr>
          <p:cNvPr id="9" name="Rectangle 8"/>
          <p:cNvSpPr/>
          <p:nvPr/>
        </p:nvSpPr>
        <p:spPr>
          <a:xfrm>
            <a:off x="730610" y="5355761"/>
            <a:ext cx="9850304" cy="1261884"/>
          </a:xfrm>
          <a:prstGeom prst="rect">
            <a:avLst/>
          </a:prstGeom>
        </p:spPr>
        <p:txBody>
          <a:bodyPr wrap="square">
            <a:spAutoFit/>
          </a:bodyPr>
          <a:lstStyle/>
          <a:p>
            <a:r>
              <a:rPr lang="en-US" sz="3800" b="1" spc="200" dirty="0">
                <a:latin typeface="+mj-lt"/>
              </a:rPr>
              <a:t>Builds trust, performance, </a:t>
            </a:r>
          </a:p>
          <a:p>
            <a:r>
              <a:rPr lang="en-US" sz="3800" b="1" spc="200" dirty="0">
                <a:latin typeface="+mj-lt"/>
              </a:rPr>
              <a:t>sales, and profitability</a:t>
            </a:r>
            <a:endParaRPr lang="en-US" sz="3800" b="1" dirty="0">
              <a:latin typeface="+mj-lt"/>
            </a:endParaRPr>
          </a:p>
        </p:txBody>
      </p:sp>
      <p:sp>
        <p:nvSpPr>
          <p:cNvPr id="5" name="Rectangle 4"/>
          <p:cNvSpPr/>
          <p:nvPr/>
        </p:nvSpPr>
        <p:spPr>
          <a:xfrm>
            <a:off x="513347" y="2011260"/>
            <a:ext cx="6096000" cy="3108543"/>
          </a:xfrm>
          <a:prstGeom prst="rect">
            <a:avLst/>
          </a:prstGeom>
        </p:spPr>
        <p:txBody>
          <a:bodyPr>
            <a:spAutoFit/>
          </a:bodyPr>
          <a:lstStyle/>
          <a:p>
            <a:pPr marL="457200" indent="-457200">
              <a:buFont typeface="Arial" panose="020B0604020202020204" pitchFamily="34" charset="0"/>
              <a:buChar char="•"/>
            </a:pPr>
            <a:r>
              <a:rPr lang="en-US" sz="2800" dirty="0">
                <a:latin typeface="Modern No. 20" panose="02070704070505020303" pitchFamily="18" charset="0"/>
              </a:rPr>
              <a:t>Genuine Appreciation</a:t>
            </a:r>
          </a:p>
          <a:p>
            <a:pPr marL="457200" indent="-457200">
              <a:buFont typeface="Arial" panose="020B0604020202020204" pitchFamily="34" charset="0"/>
              <a:buChar char="•"/>
            </a:pPr>
            <a:r>
              <a:rPr lang="en-US" sz="2800" dirty="0">
                <a:latin typeface="Modern No. 20" panose="02070704070505020303" pitchFamily="18" charset="0"/>
              </a:rPr>
              <a:t>Growth Opportunities</a:t>
            </a:r>
          </a:p>
          <a:p>
            <a:pPr marL="457200" indent="-457200">
              <a:buFont typeface="Arial" panose="020B0604020202020204" pitchFamily="34" charset="0"/>
              <a:buChar char="•"/>
            </a:pPr>
            <a:r>
              <a:rPr lang="en-US" sz="2800" dirty="0">
                <a:latin typeface="Modern No. 20" panose="02070704070505020303" pitchFamily="18" charset="0"/>
              </a:rPr>
              <a:t>Learning Fieldtrips</a:t>
            </a:r>
          </a:p>
          <a:p>
            <a:pPr marL="457200" indent="-457200">
              <a:buFont typeface="Arial" panose="020B0604020202020204" pitchFamily="34" charset="0"/>
              <a:buChar char="•"/>
            </a:pPr>
            <a:r>
              <a:rPr lang="en-US" sz="2800" dirty="0">
                <a:latin typeface="Modern No. 20" panose="02070704070505020303" pitchFamily="18" charset="0"/>
              </a:rPr>
              <a:t>$5 Thank You Cards</a:t>
            </a:r>
          </a:p>
          <a:p>
            <a:pPr marL="457200" indent="-457200">
              <a:buFont typeface="Arial" panose="020B0604020202020204" pitchFamily="34" charset="0"/>
              <a:buChar char="•"/>
            </a:pPr>
            <a:r>
              <a:rPr lang="en-US" sz="2800" dirty="0">
                <a:latin typeface="Modern No. 20" panose="02070704070505020303" pitchFamily="18" charset="0"/>
              </a:rPr>
              <a:t>Gift Card Trades</a:t>
            </a:r>
          </a:p>
          <a:p>
            <a:pPr marL="457200" indent="-457200">
              <a:buFont typeface="Arial" panose="020B0604020202020204" pitchFamily="34" charset="0"/>
              <a:buChar char="•"/>
            </a:pPr>
            <a:r>
              <a:rPr lang="en-US" sz="2800" dirty="0">
                <a:latin typeface="Modern No. 20" panose="02070704070505020303" pitchFamily="18" charset="0"/>
              </a:rPr>
              <a:t>Distributor Swag &amp; Hook-Up!</a:t>
            </a:r>
          </a:p>
          <a:p>
            <a:pPr marL="457200" indent="-457200">
              <a:buFont typeface="Arial" panose="020B0604020202020204" pitchFamily="34" charset="0"/>
              <a:buChar char="•"/>
            </a:pPr>
            <a:r>
              <a:rPr lang="en-US" sz="2800" dirty="0">
                <a:latin typeface="Modern No. 20" panose="02070704070505020303" pitchFamily="18" charset="0"/>
              </a:rPr>
              <a:t>Special Appreciation Events</a:t>
            </a:r>
          </a:p>
        </p:txBody>
      </p:sp>
      <p:pic>
        <p:nvPicPr>
          <p:cNvPr id="13314" name="Picture 2" descr="Image result for images of appreciation"/>
          <p:cNvPicPr>
            <a:picLocks noChangeAspect="1" noChangeArrowheads="1"/>
          </p:cNvPicPr>
          <p:nvPr/>
        </p:nvPicPr>
        <p:blipFill rotWithShape="1">
          <a:blip r:embed="rId3">
            <a:extLst>
              <a:ext uri="{28A0092B-C50C-407E-A947-70E740481C1C}">
                <a14:useLocalDpi xmlns:a14="http://schemas.microsoft.com/office/drawing/2010/main" val="0"/>
              </a:ext>
            </a:extLst>
          </a:blip>
          <a:srcRect l="6195" t="3775" r="9122" b="26726"/>
          <a:stretch/>
        </p:blipFill>
        <p:spPr bwMode="auto">
          <a:xfrm rot="721655">
            <a:off x="6848378" y="2365802"/>
            <a:ext cx="4379495" cy="275552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14459916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p:cNvSpPr>
            <a:spLocks noGrp="1"/>
          </p:cNvSpPr>
          <p:nvPr>
            <p:ph sz="half" idx="1"/>
          </p:nvPr>
        </p:nvSpPr>
        <p:spPr>
          <a:xfrm>
            <a:off x="483034" y="1877484"/>
            <a:ext cx="6149982" cy="3732161"/>
          </a:xfrm>
        </p:spPr>
        <p:txBody>
          <a:bodyPr>
            <a:noAutofit/>
          </a:bodyPr>
          <a:lstStyle/>
          <a:p>
            <a:pPr>
              <a:spcBef>
                <a:spcPts val="500"/>
              </a:spcBef>
              <a:spcAft>
                <a:spcPts val="1000"/>
              </a:spcAft>
            </a:pPr>
            <a:r>
              <a:rPr lang="en-US" sz="4000" b="1" dirty="0"/>
              <a:t>Culture is EVERYTHING</a:t>
            </a:r>
          </a:p>
          <a:p>
            <a:pPr>
              <a:spcBef>
                <a:spcPts val="500"/>
              </a:spcBef>
              <a:spcAft>
                <a:spcPts val="1000"/>
              </a:spcAft>
            </a:pPr>
            <a:r>
              <a:rPr lang="en-US" sz="4000" b="1" dirty="0"/>
              <a:t>Everyone knows who </a:t>
            </a:r>
          </a:p>
          <a:p>
            <a:pPr marL="0" indent="0">
              <a:spcBef>
                <a:spcPts val="500"/>
              </a:spcBef>
              <a:spcAft>
                <a:spcPts val="1000"/>
              </a:spcAft>
              <a:buNone/>
            </a:pPr>
            <a:r>
              <a:rPr lang="en-US" sz="4000" b="1" dirty="0"/>
              <a:t>    is responsible for what!</a:t>
            </a:r>
          </a:p>
          <a:p>
            <a:pPr>
              <a:spcBef>
                <a:spcPts val="500"/>
              </a:spcBef>
              <a:spcAft>
                <a:spcPts val="1000"/>
              </a:spcAft>
            </a:pPr>
            <a:r>
              <a:rPr lang="en-US" sz="4000" b="1" dirty="0"/>
              <a:t>Always tell the truth</a:t>
            </a:r>
          </a:p>
          <a:p>
            <a:pPr>
              <a:spcBef>
                <a:spcPts val="500"/>
              </a:spcBef>
              <a:spcAft>
                <a:spcPts val="1000"/>
              </a:spcAft>
            </a:pPr>
            <a:r>
              <a:rPr lang="en-US" sz="4000" b="1" dirty="0"/>
              <a:t>Practice Appreciation</a:t>
            </a:r>
          </a:p>
        </p:txBody>
      </p:sp>
      <p:sp>
        <p:nvSpPr>
          <p:cNvPr id="19" name="Rectangle 18"/>
          <p:cNvSpPr/>
          <p:nvPr/>
        </p:nvSpPr>
        <p:spPr>
          <a:xfrm>
            <a:off x="0" y="5900"/>
            <a:ext cx="12192000" cy="1417583"/>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913203" y="548158"/>
            <a:ext cx="10721100" cy="663684"/>
          </a:xfrm>
        </p:spPr>
        <p:txBody>
          <a:bodyPr>
            <a:normAutofit fontScale="90000"/>
          </a:bodyPr>
          <a:lstStyle/>
          <a:p>
            <a:r>
              <a:rPr lang="en-US" sz="3300" dirty="0">
                <a:solidFill>
                  <a:schemeClr val="bg1"/>
                </a:solidFill>
                <a:latin typeface="Ford city" panose="02000506000000020004" pitchFamily="2" charset="0"/>
              </a:rPr>
              <a:t>Happy Crew = Happy Customers = </a:t>
            </a:r>
            <a:r>
              <a:rPr lang="en-US" sz="3300" b="1" dirty="0">
                <a:solidFill>
                  <a:schemeClr val="bg1"/>
                </a:solidFill>
                <a:latin typeface="Ford city" panose="02000506000000020004" pitchFamily="2" charset="0"/>
              </a:rPr>
              <a:t>Happy Happy Owners$$$</a:t>
            </a:r>
            <a:br>
              <a:rPr lang="en-US" sz="3000" dirty="0">
                <a:solidFill>
                  <a:schemeClr val="bg1"/>
                </a:solidFill>
                <a:latin typeface="Ford city" panose="02000506000000020004" pitchFamily="2" charset="0"/>
              </a:rPr>
            </a:br>
            <a:r>
              <a:rPr lang="en-US" sz="5600" spc="200" dirty="0">
                <a:solidFill>
                  <a:schemeClr val="bg1"/>
                </a:solidFill>
                <a:latin typeface="Bellissimo" panose="00000500000000000000" pitchFamily="2" charset="0"/>
              </a:rPr>
              <a:t>Building Highly Performing Teams</a:t>
            </a:r>
            <a:br>
              <a:rPr lang="en-US" sz="3000" dirty="0">
                <a:latin typeface="Ford city" panose="02000506000000020004" pitchFamily="2" charset="0"/>
              </a:rPr>
            </a:br>
            <a:endParaRPr lang="en-US" sz="3000" dirty="0">
              <a:latin typeface="Ford city" panose="02000506000000020004" pitchFamily="2" charset="0"/>
            </a:endParaRPr>
          </a:p>
        </p:txBody>
      </p:sp>
      <p:sp>
        <p:nvSpPr>
          <p:cNvPr id="4" name="TextBox 3"/>
          <p:cNvSpPr txBox="1"/>
          <p:nvPr/>
        </p:nvSpPr>
        <p:spPr>
          <a:xfrm>
            <a:off x="11288935" y="6063647"/>
            <a:ext cx="690735" cy="553998"/>
          </a:xfrm>
          <a:prstGeom prst="rect">
            <a:avLst/>
          </a:prstGeom>
          <a:noFill/>
        </p:spPr>
        <p:txBody>
          <a:bodyPr wrap="square" rtlCol="0">
            <a:spAutoFit/>
          </a:bodyPr>
          <a:lstStyle/>
          <a:p>
            <a:pPr algn="ctr"/>
            <a:r>
              <a:rPr lang="en-US" sz="3000" dirty="0">
                <a:solidFill>
                  <a:schemeClr val="bg1"/>
                </a:solidFill>
                <a:latin typeface="Ford city" panose="02000506000000020004" pitchFamily="2" charset="0"/>
                <a:sym typeface="Symbol" panose="05050102010706020507" pitchFamily="18" charset="2"/>
              </a:rPr>
              <a:t>!</a:t>
            </a:r>
            <a:endParaRPr lang="en-US" sz="3000" dirty="0">
              <a:solidFill>
                <a:schemeClr val="bg1"/>
              </a:solidFill>
              <a:latin typeface="Ford city" panose="02000506000000020004" pitchFamily="2" charset="0"/>
            </a:endParaRPr>
          </a:p>
        </p:txBody>
      </p:sp>
      <p:sp>
        <p:nvSpPr>
          <p:cNvPr id="12" name="Rectangle 11"/>
          <p:cNvSpPr/>
          <p:nvPr/>
        </p:nvSpPr>
        <p:spPr>
          <a:xfrm>
            <a:off x="738498" y="3380866"/>
            <a:ext cx="1966863" cy="369332"/>
          </a:xfrm>
          <a:prstGeom prst="rect">
            <a:avLst/>
          </a:prstGeom>
        </p:spPr>
        <p:txBody>
          <a:bodyPr wrap="square">
            <a:spAutoFit/>
          </a:bodyPr>
          <a:lstStyle/>
          <a:p>
            <a:endParaRPr lang="en-US" b="1" dirty="0">
              <a:solidFill>
                <a:srgbClr val="CCECFF"/>
              </a:solidFill>
            </a:endParaRPr>
          </a:p>
        </p:txBody>
      </p:sp>
      <p:sp>
        <p:nvSpPr>
          <p:cNvPr id="3" name="TextBox 2"/>
          <p:cNvSpPr txBox="1"/>
          <p:nvPr/>
        </p:nvSpPr>
        <p:spPr>
          <a:xfrm>
            <a:off x="483034" y="5666551"/>
            <a:ext cx="6031270" cy="861774"/>
          </a:xfrm>
          <a:prstGeom prst="rect">
            <a:avLst/>
          </a:prstGeom>
          <a:noFill/>
        </p:spPr>
        <p:txBody>
          <a:bodyPr wrap="square" rtlCol="0">
            <a:spAutoFit/>
          </a:bodyPr>
          <a:lstStyle/>
          <a:p>
            <a:r>
              <a:rPr lang="en-US" sz="5000" b="1" dirty="0">
                <a:latin typeface="+mj-lt"/>
              </a:rPr>
              <a:t>Any questions???</a:t>
            </a:r>
          </a:p>
        </p:txBody>
      </p:sp>
      <p:pic>
        <p:nvPicPr>
          <p:cNvPr id="17412" name="Picture 4" descr="Image may contain: 13 people, people smiling"/>
          <p:cNvPicPr>
            <a:picLocks noChangeAspect="1" noChangeArrowheads="1"/>
          </p:cNvPicPr>
          <p:nvPr/>
        </p:nvPicPr>
        <p:blipFill rotWithShape="1">
          <a:blip r:embed="rId3">
            <a:extLst>
              <a:ext uri="{28A0092B-C50C-407E-A947-70E740481C1C}">
                <a14:useLocalDpi xmlns:a14="http://schemas.microsoft.com/office/drawing/2010/main" val="0"/>
              </a:ext>
            </a:extLst>
          </a:blip>
          <a:srcRect l="10587" t="11128" r="2837" b="6687"/>
          <a:stretch/>
        </p:blipFill>
        <p:spPr bwMode="auto">
          <a:xfrm rot="1044734">
            <a:off x="7138737" y="2229853"/>
            <a:ext cx="4038563" cy="383379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5" name="TextBox 4"/>
          <p:cNvSpPr txBox="1"/>
          <p:nvPr/>
        </p:nvSpPr>
        <p:spPr>
          <a:xfrm rot="672793">
            <a:off x="8206937" y="5428824"/>
            <a:ext cx="2350150" cy="646331"/>
          </a:xfrm>
          <a:prstGeom prst="rect">
            <a:avLst/>
          </a:prstGeom>
          <a:noFill/>
        </p:spPr>
        <p:txBody>
          <a:bodyPr wrap="square" rtlCol="0">
            <a:spAutoFit/>
          </a:bodyPr>
          <a:lstStyle/>
          <a:p>
            <a:r>
              <a:rPr lang="en-US" b="1" dirty="0">
                <a:solidFill>
                  <a:schemeClr val="bg1"/>
                </a:solidFill>
                <a:latin typeface="+mj-lt"/>
              </a:rPr>
              <a:t>Learning adventure </a:t>
            </a:r>
          </a:p>
          <a:p>
            <a:r>
              <a:rPr lang="en-US" b="1" dirty="0">
                <a:solidFill>
                  <a:schemeClr val="bg1"/>
                </a:solidFill>
                <a:latin typeface="+mj-lt"/>
              </a:rPr>
              <a:t>in </a:t>
            </a:r>
            <a:r>
              <a:rPr lang="en-US" b="1" dirty="0" err="1">
                <a:solidFill>
                  <a:schemeClr val="bg1"/>
                </a:solidFill>
                <a:latin typeface="+mj-lt"/>
              </a:rPr>
              <a:t>seattle</a:t>
            </a:r>
            <a:endParaRPr lang="en-US" b="1" dirty="0">
              <a:solidFill>
                <a:schemeClr val="bg1"/>
              </a:solidFill>
              <a:latin typeface="+mj-lt"/>
            </a:endParaRPr>
          </a:p>
        </p:txBody>
      </p:sp>
    </p:spTree>
    <p:extLst>
      <p:ext uri="{BB962C8B-B14F-4D97-AF65-F5344CB8AC3E}">
        <p14:creationId xmlns:p14="http://schemas.microsoft.com/office/powerpoint/2010/main" val="25712584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98915" y="4662108"/>
            <a:ext cx="3320678" cy="1892614"/>
          </a:xfrm>
          <a:prstGeom prst="snip2SameRect">
            <a:avLst>
              <a:gd name="adj1" fmla="val 33884"/>
              <a:gd name="adj2" fmla="val 0"/>
            </a:avLst>
          </a:prstGeom>
        </p:spPr>
      </p:pic>
      <p:sp>
        <p:nvSpPr>
          <p:cNvPr id="2" name="Title 1"/>
          <p:cNvSpPr>
            <a:spLocks noGrp="1"/>
          </p:cNvSpPr>
          <p:nvPr>
            <p:ph type="ctrTitle"/>
          </p:nvPr>
        </p:nvSpPr>
        <p:spPr>
          <a:xfrm>
            <a:off x="1069848" y="1353312"/>
            <a:ext cx="9966960" cy="1768108"/>
          </a:xfrm>
        </p:spPr>
        <p:txBody>
          <a:bodyPr/>
          <a:lstStyle/>
          <a:p>
            <a:r>
              <a:rPr lang="en-US" sz="3000" dirty="0">
                <a:latin typeface="Ford city" panose="02000506000000020004" pitchFamily="2" charset="0"/>
              </a:rPr>
              <a:t>   Happy Crew </a:t>
            </a:r>
            <a:br>
              <a:rPr lang="en-US" sz="3000" dirty="0">
                <a:latin typeface="Ford city" panose="02000506000000020004" pitchFamily="2" charset="0"/>
              </a:rPr>
            </a:br>
            <a:r>
              <a:rPr lang="en-US" sz="3000" dirty="0">
                <a:latin typeface="Ford city" panose="02000506000000020004" pitchFamily="2" charset="0"/>
              </a:rPr>
              <a:t>= happy customers</a:t>
            </a:r>
            <a:br>
              <a:rPr lang="en-US" sz="3000" dirty="0">
                <a:latin typeface="Ford city" panose="02000506000000020004" pitchFamily="2" charset="0"/>
              </a:rPr>
            </a:br>
            <a:r>
              <a:rPr lang="en-US" sz="3000" b="1" dirty="0">
                <a:latin typeface="Ford city" panose="02000506000000020004" pitchFamily="2" charset="0"/>
              </a:rPr>
              <a:t>________________________________</a:t>
            </a:r>
            <a:br>
              <a:rPr lang="en-US" sz="3000" b="1" dirty="0">
                <a:latin typeface="Ford city" panose="02000506000000020004" pitchFamily="2" charset="0"/>
              </a:rPr>
            </a:br>
            <a:r>
              <a:rPr lang="en-US" sz="3000" dirty="0">
                <a:latin typeface="Ford city" panose="02000506000000020004" pitchFamily="2" charset="0"/>
              </a:rPr>
              <a:t>   </a:t>
            </a:r>
            <a:r>
              <a:rPr lang="en-US" sz="3000" b="1" dirty="0">
                <a:latin typeface="Ford city" panose="02000506000000020004" pitchFamily="2" charset="0"/>
              </a:rPr>
              <a:t>happy happy owners $$$</a:t>
            </a:r>
          </a:p>
        </p:txBody>
      </p:sp>
      <p:sp>
        <p:nvSpPr>
          <p:cNvPr id="3" name="Subtitle 2"/>
          <p:cNvSpPr>
            <a:spLocks noGrp="1"/>
          </p:cNvSpPr>
          <p:nvPr>
            <p:ph type="subTitle" idx="1"/>
          </p:nvPr>
        </p:nvSpPr>
        <p:spPr>
          <a:xfrm>
            <a:off x="1240512" y="2803735"/>
            <a:ext cx="9796296" cy="1069848"/>
          </a:xfrm>
        </p:spPr>
        <p:txBody>
          <a:bodyPr>
            <a:noAutofit/>
          </a:bodyPr>
          <a:lstStyle/>
          <a:p>
            <a:r>
              <a:rPr lang="en-US" sz="10000" spc="200" dirty="0">
                <a:latin typeface="Bellissimo" panose="00000500000000000000" pitchFamily="2" charset="0"/>
              </a:rPr>
              <a:t>How to Build High Performing Teams</a:t>
            </a:r>
          </a:p>
        </p:txBody>
      </p:sp>
      <p:pic>
        <p:nvPicPr>
          <p:cNvPr id="4" name="Picture 3" descr="http://www.pizzaexpo.com/wp-content/themes/pizzaexpo-theme/img/bran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492" y="361759"/>
            <a:ext cx="2418318" cy="85352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9681838" y="4071506"/>
            <a:ext cx="887338" cy="784830"/>
          </a:xfrm>
          <a:prstGeom prst="rect">
            <a:avLst/>
          </a:prstGeom>
          <a:noFill/>
        </p:spPr>
        <p:txBody>
          <a:bodyPr wrap="square" rtlCol="0">
            <a:spAutoFit/>
          </a:bodyPr>
          <a:lstStyle/>
          <a:p>
            <a:pPr algn="ctr"/>
            <a:r>
              <a:rPr lang="en-US" sz="4500" dirty="0">
                <a:solidFill>
                  <a:schemeClr val="bg1"/>
                </a:solidFill>
                <a:latin typeface="Ford city" panose="02000506000000020004" pitchFamily="2" charset="0"/>
              </a:rPr>
              <a:t>#1</a:t>
            </a:r>
          </a:p>
        </p:txBody>
      </p:sp>
      <p:sp>
        <p:nvSpPr>
          <p:cNvPr id="5" name="Rectangle 4"/>
          <p:cNvSpPr/>
          <p:nvPr/>
        </p:nvSpPr>
        <p:spPr>
          <a:xfrm>
            <a:off x="4060234" y="4484255"/>
            <a:ext cx="7769352" cy="2644570"/>
          </a:xfrm>
          <a:prstGeom prst="rect">
            <a:avLst/>
          </a:prstGeom>
        </p:spPr>
        <p:txBody>
          <a:bodyPr wrap="square">
            <a:spAutoFit/>
          </a:bodyPr>
          <a:lstStyle/>
          <a:p>
            <a:pPr>
              <a:lnSpc>
                <a:spcPct val="107000"/>
              </a:lnSpc>
            </a:pPr>
            <a:r>
              <a:rPr lang="en-US" sz="3000" dirty="0">
                <a:latin typeface="Modern No. 20" panose="02070704070505020303" pitchFamily="18" charset="0"/>
              </a:rPr>
              <a:t>Ann Farrell, MA </a:t>
            </a:r>
          </a:p>
          <a:p>
            <a:pPr>
              <a:lnSpc>
                <a:spcPct val="107000"/>
              </a:lnSpc>
            </a:pPr>
            <a:r>
              <a:rPr lang="en-US" sz="3000" dirty="0">
                <a:latin typeface="Modern No. 20" panose="02070704070505020303" pitchFamily="18" charset="0"/>
              </a:rPr>
              <a:t>Partner &amp; Director of Development</a:t>
            </a:r>
          </a:p>
          <a:p>
            <a:pPr>
              <a:lnSpc>
                <a:spcPct val="107000"/>
              </a:lnSpc>
            </a:pPr>
            <a:r>
              <a:rPr lang="en-US" sz="3000" b="1" dirty="0">
                <a:latin typeface="Modern No. 20" panose="02070704070505020303" pitchFamily="18" charset="0"/>
              </a:rPr>
              <a:t>ann@farrellispizza.com</a:t>
            </a:r>
          </a:p>
          <a:p>
            <a:pPr>
              <a:lnSpc>
                <a:spcPct val="107000"/>
              </a:lnSpc>
            </a:pPr>
            <a:r>
              <a:rPr lang="en-US" sz="3000" b="1" dirty="0">
                <a:latin typeface="Modern No. 20" panose="02070704070505020303" pitchFamily="18" charset="0"/>
              </a:rPr>
              <a:t>PowerPoint:   </a:t>
            </a:r>
            <a:r>
              <a:rPr lang="en-US" sz="4500" b="1" dirty="0">
                <a:highlight>
                  <a:srgbClr val="FFFF00"/>
                </a:highlight>
                <a:latin typeface="Modern No. 20" panose="02070704070505020303" pitchFamily="18" charset="0"/>
              </a:rPr>
              <a:t>farrellispizza.com/ann</a:t>
            </a:r>
          </a:p>
          <a:p>
            <a:pPr>
              <a:lnSpc>
                <a:spcPct val="107000"/>
              </a:lnSpc>
            </a:pPr>
            <a:endParaRPr lang="en-US" sz="2000" b="1" dirty="0">
              <a:latin typeface="Modern No. 20" panose="02070704070505020303"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356729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5900"/>
            <a:ext cx="12192000" cy="1417583"/>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108657" y="229678"/>
            <a:ext cx="10160187" cy="1193805"/>
          </a:xfrm>
        </p:spPr>
        <p:txBody>
          <a:bodyPr>
            <a:normAutofit fontScale="90000"/>
          </a:bodyPr>
          <a:lstStyle/>
          <a:p>
            <a:r>
              <a:rPr lang="en-US" sz="3300" b="1" dirty="0">
                <a:solidFill>
                  <a:schemeClr val="bg1"/>
                </a:solidFill>
                <a:latin typeface="Ford city" panose="02000506000000020004" pitchFamily="2" charset="0"/>
              </a:rPr>
              <a:t>10 steps to take your pizzeria From Good to Incredible</a:t>
            </a:r>
            <a:br>
              <a:rPr lang="en-US" sz="3000" b="1" dirty="0">
                <a:solidFill>
                  <a:schemeClr val="bg1"/>
                </a:solidFill>
                <a:latin typeface="Ford city" panose="02000506000000020004" pitchFamily="2" charset="0"/>
              </a:rPr>
            </a:br>
            <a:r>
              <a:rPr lang="en-US" sz="6700" b="1" cap="none" spc="600" dirty="0">
                <a:solidFill>
                  <a:schemeClr val="bg1"/>
                </a:solidFill>
                <a:latin typeface="Bellissimo" panose="00000500000000000000" pitchFamily="2" charset="0"/>
              </a:rPr>
              <a:t>Building High Performing Teams</a:t>
            </a:r>
            <a:br>
              <a:rPr lang="en-US" sz="3000" b="1" dirty="0">
                <a:latin typeface="Ford city" panose="02000506000000020004" pitchFamily="2" charset="0"/>
              </a:rPr>
            </a:br>
            <a:endParaRPr lang="en-US" sz="3000" b="1" dirty="0">
              <a:latin typeface="Ford city" panose="02000506000000020004" pitchFamily="2" charset="0"/>
            </a:endParaRPr>
          </a:p>
        </p:txBody>
      </p:sp>
      <p:sp>
        <p:nvSpPr>
          <p:cNvPr id="4" name="TextBox 3"/>
          <p:cNvSpPr txBox="1"/>
          <p:nvPr/>
        </p:nvSpPr>
        <p:spPr>
          <a:xfrm>
            <a:off x="11288935" y="6063647"/>
            <a:ext cx="690735" cy="553998"/>
          </a:xfrm>
          <a:prstGeom prst="rect">
            <a:avLst/>
          </a:prstGeom>
          <a:noFill/>
        </p:spPr>
        <p:txBody>
          <a:bodyPr wrap="square" rtlCol="0">
            <a:spAutoFit/>
          </a:bodyPr>
          <a:lstStyle/>
          <a:p>
            <a:pPr algn="ctr"/>
            <a:r>
              <a:rPr lang="en-US" sz="3000" dirty="0">
                <a:solidFill>
                  <a:schemeClr val="bg1"/>
                </a:solidFill>
                <a:latin typeface="Ford city" panose="02000506000000020004" pitchFamily="2" charset="0"/>
                <a:sym typeface="Symbol" panose="05050102010706020507" pitchFamily="18" charset="2"/>
              </a:rPr>
              <a:t>!</a:t>
            </a:r>
            <a:endParaRPr lang="en-US" sz="3000" dirty="0">
              <a:solidFill>
                <a:schemeClr val="bg1"/>
              </a:solidFill>
              <a:latin typeface="Ford city" panose="02000506000000020004" pitchFamily="2" charset="0"/>
            </a:endParaRPr>
          </a:p>
        </p:txBody>
      </p:sp>
      <p:sp>
        <p:nvSpPr>
          <p:cNvPr id="12" name="Rectangle 11"/>
          <p:cNvSpPr/>
          <p:nvPr/>
        </p:nvSpPr>
        <p:spPr>
          <a:xfrm>
            <a:off x="738498" y="3380866"/>
            <a:ext cx="1966863" cy="369332"/>
          </a:xfrm>
          <a:prstGeom prst="rect">
            <a:avLst/>
          </a:prstGeom>
        </p:spPr>
        <p:txBody>
          <a:bodyPr wrap="square">
            <a:spAutoFit/>
          </a:bodyPr>
          <a:lstStyle/>
          <a:p>
            <a:endParaRPr lang="en-US" b="1" dirty="0">
              <a:solidFill>
                <a:srgbClr val="CCECFF"/>
              </a:solidFill>
            </a:endParaRPr>
          </a:p>
        </p:txBody>
      </p:sp>
      <p:pic>
        <p:nvPicPr>
          <p:cNvPr id="16386" name="Picture 2" descr="No automatic alt text availa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922" y="7036831"/>
            <a:ext cx="1557835" cy="109535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No automatic alt text availa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5361" y="7036830"/>
            <a:ext cx="1557835" cy="109535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No automatic alt text availa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5917" y="7056887"/>
            <a:ext cx="1557835" cy="1095353"/>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rot="302500">
            <a:off x="9621995" y="4708603"/>
            <a:ext cx="1771541" cy="646331"/>
          </a:xfrm>
          <a:prstGeom prst="rect">
            <a:avLst/>
          </a:prstGeom>
          <a:noFill/>
        </p:spPr>
        <p:txBody>
          <a:bodyPr wrap="square" rtlCol="0">
            <a:spAutoFit/>
          </a:bodyPr>
          <a:lstStyle/>
          <a:p>
            <a:r>
              <a:rPr lang="en-US" b="1" dirty="0">
                <a:solidFill>
                  <a:schemeClr val="bg1"/>
                </a:solidFill>
                <a:latin typeface="+mj-lt"/>
              </a:rPr>
              <a:t>Maple Valley </a:t>
            </a:r>
          </a:p>
          <a:p>
            <a:r>
              <a:rPr lang="en-US" b="1" dirty="0">
                <a:solidFill>
                  <a:schemeClr val="bg1"/>
                </a:solidFill>
                <a:latin typeface="+mj-lt"/>
              </a:rPr>
              <a:t>Days  Parade</a:t>
            </a:r>
          </a:p>
        </p:txBody>
      </p:sp>
      <p:sp>
        <p:nvSpPr>
          <p:cNvPr id="6" name="Content Placeholder 5">
            <a:extLst>
              <a:ext uri="{FF2B5EF4-FFF2-40B4-BE49-F238E27FC236}">
                <a16:creationId xmlns:a16="http://schemas.microsoft.com/office/drawing/2014/main" id="{853D860F-2DA9-4153-9B06-49010A6645B5}"/>
              </a:ext>
            </a:extLst>
          </p:cNvPr>
          <p:cNvSpPr>
            <a:spLocks noGrp="1"/>
          </p:cNvSpPr>
          <p:nvPr>
            <p:ph idx="1"/>
          </p:nvPr>
        </p:nvSpPr>
        <p:spPr>
          <a:xfrm>
            <a:off x="342165" y="2512842"/>
            <a:ext cx="11863173" cy="1059408"/>
          </a:xfrm>
        </p:spPr>
        <p:txBody>
          <a:bodyPr>
            <a:noAutofit/>
          </a:bodyPr>
          <a:lstStyle/>
          <a:p>
            <a:pPr marL="0" indent="0">
              <a:buNone/>
            </a:pPr>
            <a:r>
              <a:rPr lang="en-US" dirty="0">
                <a:latin typeface="Century Gothic" panose="020B0502020202020204" pitchFamily="34" charset="0"/>
                <a:cs typeface="Arial" panose="020B0604020202020204" pitchFamily="34" charset="0"/>
              </a:rPr>
              <a:t>Be intentional about designing your pizzerias culture!</a:t>
            </a:r>
          </a:p>
          <a:p>
            <a:pPr marL="0" indent="0">
              <a:buNone/>
            </a:pPr>
            <a:endParaRPr lang="en-US" sz="3500" dirty="0">
              <a:latin typeface="Century Gothic" panose="020B0502020202020204" pitchFamily="34" charset="0"/>
              <a:cs typeface="Arial" panose="020B0604020202020204" pitchFamily="34" charset="0"/>
            </a:endParaRPr>
          </a:p>
          <a:p>
            <a:pPr marL="742950" indent="-742950">
              <a:buFont typeface="+mj-lt"/>
              <a:buAutoNum type="arabicPeriod"/>
            </a:pPr>
            <a:endParaRPr lang="en-US" sz="3500" b="1" dirty="0">
              <a:latin typeface="Century Gothic" panose="020B0502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B6528ADD-3A04-40C9-B060-EAFA97C640F0}"/>
              </a:ext>
            </a:extLst>
          </p:cNvPr>
          <p:cNvSpPr/>
          <p:nvPr/>
        </p:nvSpPr>
        <p:spPr>
          <a:xfrm>
            <a:off x="179861" y="1290903"/>
            <a:ext cx="9506128" cy="1169551"/>
          </a:xfrm>
          <a:prstGeom prst="rect">
            <a:avLst/>
          </a:prstGeom>
          <a:noFill/>
        </p:spPr>
        <p:txBody>
          <a:bodyPr wrap="none" lIns="91440" tIns="45720" rIns="91440" bIns="45720">
            <a:spAutoFit/>
          </a:bodyPr>
          <a:lstStyle/>
          <a:p>
            <a:pPr algn="ctr"/>
            <a:r>
              <a:rPr lang="en-US" sz="70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mj-lt"/>
              </a:rPr>
              <a:t>How it usually goes…</a:t>
            </a:r>
          </a:p>
        </p:txBody>
      </p:sp>
      <p:pic>
        <p:nvPicPr>
          <p:cNvPr id="2050" name="Picture 2" descr="Image result for map &amp; compass">
            <a:extLst>
              <a:ext uri="{FF2B5EF4-FFF2-40B4-BE49-F238E27FC236}">
                <a16:creationId xmlns:a16="http://schemas.microsoft.com/office/drawing/2014/main" id="{C1608CE0-690A-466D-85FF-6A04F10C6D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9579" y="2784703"/>
            <a:ext cx="4572000" cy="304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99E50C5D-A944-4255-A5B7-FC39F10FE916}"/>
              </a:ext>
            </a:extLst>
          </p:cNvPr>
          <p:cNvSpPr/>
          <p:nvPr/>
        </p:nvSpPr>
        <p:spPr>
          <a:xfrm>
            <a:off x="436278" y="3347295"/>
            <a:ext cx="6096000" cy="1938992"/>
          </a:xfrm>
          <a:prstGeom prst="rect">
            <a:avLst/>
          </a:prstGeom>
        </p:spPr>
        <p:txBody>
          <a:bodyPr>
            <a:spAutoFit/>
          </a:bodyPr>
          <a:lstStyle/>
          <a:p>
            <a:pPr marL="742950" indent="-742950">
              <a:buClr>
                <a:srgbClr val="C00000"/>
              </a:buClr>
              <a:buFont typeface="+mj-lt"/>
              <a:buAutoNum type="arabicPeriod"/>
            </a:pPr>
            <a:r>
              <a:rPr lang="en-US" sz="4000" dirty="0">
                <a:latin typeface="Century Gothic" panose="020B0502020202020204" pitchFamily="34" charset="0"/>
                <a:cs typeface="Arial" panose="020B0604020202020204" pitchFamily="34" charset="0"/>
              </a:rPr>
              <a:t>Articulate the </a:t>
            </a:r>
            <a:r>
              <a:rPr lang="en-US" sz="4000" b="1" dirty="0">
                <a:latin typeface="Century Gothic" panose="020B0502020202020204" pitchFamily="34" charset="0"/>
                <a:cs typeface="Arial" panose="020B0604020202020204" pitchFamily="34" charset="0"/>
              </a:rPr>
              <a:t>WHY</a:t>
            </a:r>
          </a:p>
          <a:p>
            <a:pPr marL="742950" indent="-742950">
              <a:buClr>
                <a:srgbClr val="C00000"/>
              </a:buClr>
              <a:buFont typeface="+mj-lt"/>
              <a:buAutoNum type="arabicPeriod"/>
            </a:pPr>
            <a:r>
              <a:rPr lang="en-US" sz="4000" dirty="0">
                <a:latin typeface="Century Gothic" panose="020B0502020202020204" pitchFamily="34" charset="0"/>
                <a:cs typeface="Arial" panose="020B0604020202020204" pitchFamily="34" charset="0"/>
              </a:rPr>
              <a:t>Identify the </a:t>
            </a:r>
            <a:r>
              <a:rPr lang="en-US" sz="4000" b="1" dirty="0">
                <a:latin typeface="Century Gothic" panose="020B0502020202020204" pitchFamily="34" charset="0"/>
                <a:cs typeface="Arial" panose="020B0604020202020204" pitchFamily="34" charset="0"/>
              </a:rPr>
              <a:t>HOW</a:t>
            </a:r>
          </a:p>
          <a:p>
            <a:pPr marL="742950" indent="-742950">
              <a:buClr>
                <a:srgbClr val="C00000"/>
              </a:buClr>
              <a:buFont typeface="+mj-lt"/>
              <a:buAutoNum type="arabicPeriod"/>
            </a:pPr>
            <a:r>
              <a:rPr lang="en-US" sz="4000" dirty="0">
                <a:latin typeface="Century Gothic" panose="020B0502020202020204" pitchFamily="34" charset="0"/>
                <a:cs typeface="Arial" panose="020B0604020202020204" pitchFamily="34" charset="0"/>
              </a:rPr>
              <a:t>Determine the </a:t>
            </a:r>
            <a:r>
              <a:rPr lang="en-US" sz="4000" b="1" dirty="0">
                <a:latin typeface="Century Gothic" panose="020B0502020202020204" pitchFamily="34" charset="0"/>
                <a:cs typeface="Arial" panose="020B0604020202020204" pitchFamily="34" charset="0"/>
              </a:rPr>
              <a:t>WHAT</a:t>
            </a:r>
            <a:endParaRPr lang="en-US" sz="4000" dirty="0"/>
          </a:p>
        </p:txBody>
      </p:sp>
    </p:spTree>
    <p:extLst>
      <p:ext uri="{BB962C8B-B14F-4D97-AF65-F5344CB8AC3E}">
        <p14:creationId xmlns:p14="http://schemas.microsoft.com/office/powerpoint/2010/main" val="14747655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5900"/>
            <a:ext cx="12192000" cy="1417583"/>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108657" y="229678"/>
            <a:ext cx="10160187" cy="1193805"/>
          </a:xfrm>
        </p:spPr>
        <p:txBody>
          <a:bodyPr>
            <a:normAutofit fontScale="90000"/>
          </a:bodyPr>
          <a:lstStyle/>
          <a:p>
            <a:r>
              <a:rPr lang="en-US" sz="3300" b="1" dirty="0">
                <a:solidFill>
                  <a:schemeClr val="bg1"/>
                </a:solidFill>
                <a:latin typeface="Ford city" panose="02000506000000020004" pitchFamily="2" charset="0"/>
              </a:rPr>
              <a:t>10 steps to take your pizzeria From Good to Incredible</a:t>
            </a:r>
            <a:br>
              <a:rPr lang="en-US" sz="3000" b="1" dirty="0">
                <a:solidFill>
                  <a:schemeClr val="bg1"/>
                </a:solidFill>
                <a:latin typeface="Ford city" panose="02000506000000020004" pitchFamily="2" charset="0"/>
              </a:rPr>
            </a:br>
            <a:r>
              <a:rPr lang="en-US" sz="6700" b="1" cap="none" spc="600" dirty="0">
                <a:solidFill>
                  <a:schemeClr val="bg1"/>
                </a:solidFill>
                <a:latin typeface="Bellissimo" panose="00000500000000000000" pitchFamily="2" charset="0"/>
              </a:rPr>
              <a:t>Building High Performing Teams</a:t>
            </a:r>
            <a:br>
              <a:rPr lang="en-US" sz="3000" b="1" dirty="0">
                <a:latin typeface="Ford city" panose="02000506000000020004" pitchFamily="2" charset="0"/>
              </a:rPr>
            </a:br>
            <a:endParaRPr lang="en-US" sz="3000" b="1" dirty="0">
              <a:latin typeface="Ford city" panose="02000506000000020004" pitchFamily="2" charset="0"/>
            </a:endParaRPr>
          </a:p>
        </p:txBody>
      </p:sp>
      <p:sp>
        <p:nvSpPr>
          <p:cNvPr id="4" name="TextBox 3"/>
          <p:cNvSpPr txBox="1"/>
          <p:nvPr/>
        </p:nvSpPr>
        <p:spPr>
          <a:xfrm>
            <a:off x="11288935" y="6063647"/>
            <a:ext cx="690735" cy="553998"/>
          </a:xfrm>
          <a:prstGeom prst="rect">
            <a:avLst/>
          </a:prstGeom>
          <a:noFill/>
        </p:spPr>
        <p:txBody>
          <a:bodyPr wrap="square" rtlCol="0">
            <a:spAutoFit/>
          </a:bodyPr>
          <a:lstStyle/>
          <a:p>
            <a:pPr algn="ctr"/>
            <a:r>
              <a:rPr lang="en-US" sz="3000" dirty="0">
                <a:solidFill>
                  <a:schemeClr val="bg1"/>
                </a:solidFill>
                <a:latin typeface="Ford city" panose="02000506000000020004" pitchFamily="2" charset="0"/>
                <a:sym typeface="Symbol" panose="05050102010706020507" pitchFamily="18" charset="2"/>
              </a:rPr>
              <a:t>!</a:t>
            </a:r>
            <a:endParaRPr lang="en-US" sz="3000" dirty="0">
              <a:solidFill>
                <a:schemeClr val="bg1"/>
              </a:solidFill>
              <a:latin typeface="Ford city" panose="02000506000000020004" pitchFamily="2" charset="0"/>
            </a:endParaRPr>
          </a:p>
        </p:txBody>
      </p:sp>
      <p:sp>
        <p:nvSpPr>
          <p:cNvPr id="12" name="Rectangle 11"/>
          <p:cNvSpPr/>
          <p:nvPr/>
        </p:nvSpPr>
        <p:spPr>
          <a:xfrm>
            <a:off x="738498" y="3380866"/>
            <a:ext cx="1966863" cy="369332"/>
          </a:xfrm>
          <a:prstGeom prst="rect">
            <a:avLst/>
          </a:prstGeom>
        </p:spPr>
        <p:txBody>
          <a:bodyPr wrap="square">
            <a:spAutoFit/>
          </a:bodyPr>
          <a:lstStyle/>
          <a:p>
            <a:endParaRPr lang="en-US" b="1" dirty="0">
              <a:solidFill>
                <a:srgbClr val="CCECFF"/>
              </a:solidFill>
            </a:endParaRPr>
          </a:p>
        </p:txBody>
      </p:sp>
      <p:pic>
        <p:nvPicPr>
          <p:cNvPr id="16386" name="Picture 2" descr="No automatic alt text availa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922" y="7036831"/>
            <a:ext cx="1557835" cy="109535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No automatic alt text availa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5361" y="7036830"/>
            <a:ext cx="1557835" cy="109535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No automatic alt text availa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5917" y="7056887"/>
            <a:ext cx="1557835" cy="1095353"/>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rot="302500">
            <a:off x="9621995" y="4708603"/>
            <a:ext cx="1771541" cy="646331"/>
          </a:xfrm>
          <a:prstGeom prst="rect">
            <a:avLst/>
          </a:prstGeom>
          <a:noFill/>
        </p:spPr>
        <p:txBody>
          <a:bodyPr wrap="square" rtlCol="0">
            <a:spAutoFit/>
          </a:bodyPr>
          <a:lstStyle/>
          <a:p>
            <a:r>
              <a:rPr lang="en-US" b="1" dirty="0">
                <a:solidFill>
                  <a:schemeClr val="bg1"/>
                </a:solidFill>
                <a:latin typeface="+mj-lt"/>
              </a:rPr>
              <a:t>Maple Valley </a:t>
            </a:r>
          </a:p>
          <a:p>
            <a:r>
              <a:rPr lang="en-US" b="1" dirty="0">
                <a:solidFill>
                  <a:schemeClr val="bg1"/>
                </a:solidFill>
                <a:latin typeface="+mj-lt"/>
              </a:rPr>
              <a:t>Days  Parade</a:t>
            </a:r>
          </a:p>
        </p:txBody>
      </p:sp>
      <p:sp>
        <p:nvSpPr>
          <p:cNvPr id="6" name="Content Placeholder 5">
            <a:extLst>
              <a:ext uri="{FF2B5EF4-FFF2-40B4-BE49-F238E27FC236}">
                <a16:creationId xmlns:a16="http://schemas.microsoft.com/office/drawing/2014/main" id="{853D860F-2DA9-4153-9B06-49010A6645B5}"/>
              </a:ext>
            </a:extLst>
          </p:cNvPr>
          <p:cNvSpPr>
            <a:spLocks noGrp="1"/>
          </p:cNvSpPr>
          <p:nvPr>
            <p:ph idx="1"/>
          </p:nvPr>
        </p:nvSpPr>
        <p:spPr>
          <a:xfrm>
            <a:off x="342165" y="2512842"/>
            <a:ext cx="11863173" cy="1059408"/>
          </a:xfrm>
        </p:spPr>
        <p:txBody>
          <a:bodyPr>
            <a:noAutofit/>
          </a:bodyPr>
          <a:lstStyle/>
          <a:p>
            <a:pPr marL="0" indent="0">
              <a:buNone/>
            </a:pPr>
            <a:r>
              <a:rPr lang="en-US" dirty="0">
                <a:latin typeface="Century Gothic" panose="020B0502020202020204" pitchFamily="34" charset="0"/>
                <a:cs typeface="Arial" panose="020B0604020202020204" pitchFamily="34" charset="0"/>
              </a:rPr>
              <a:t>Be intentional about designing your pizzerias culture!</a:t>
            </a:r>
          </a:p>
          <a:p>
            <a:pPr marL="0" indent="0">
              <a:buNone/>
            </a:pPr>
            <a:endParaRPr lang="en-US" sz="3500" dirty="0">
              <a:latin typeface="Century Gothic" panose="020B0502020202020204" pitchFamily="34" charset="0"/>
              <a:cs typeface="Arial" panose="020B0604020202020204" pitchFamily="34" charset="0"/>
            </a:endParaRPr>
          </a:p>
          <a:p>
            <a:pPr marL="742950" indent="-742950">
              <a:buFont typeface="+mj-lt"/>
              <a:buAutoNum type="arabicPeriod"/>
            </a:pPr>
            <a:endParaRPr lang="en-US" sz="3500" b="1" dirty="0">
              <a:latin typeface="Century Gothic" panose="020B0502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B6528ADD-3A04-40C9-B060-EAFA97C640F0}"/>
              </a:ext>
            </a:extLst>
          </p:cNvPr>
          <p:cNvSpPr/>
          <p:nvPr/>
        </p:nvSpPr>
        <p:spPr>
          <a:xfrm>
            <a:off x="0" y="1491936"/>
            <a:ext cx="12035667" cy="784830"/>
          </a:xfrm>
          <a:prstGeom prst="rect">
            <a:avLst/>
          </a:prstGeom>
          <a:noFill/>
        </p:spPr>
        <p:txBody>
          <a:bodyPr wrap="none" lIns="91440" tIns="45720" rIns="91440" bIns="45720">
            <a:spAutoFit/>
          </a:bodyPr>
          <a:lstStyle/>
          <a:p>
            <a:pPr algn="ctr"/>
            <a:r>
              <a:rPr lang="en-US" sz="45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mj-lt"/>
              </a:rPr>
              <a:t>Set the </a:t>
            </a:r>
            <a:r>
              <a:rPr lang="en-US" sz="4500" b="1" cap="none" spc="0" dirty="0" err="1">
                <a:ln w="9525">
                  <a:solidFill>
                    <a:schemeClr val="bg1"/>
                  </a:solidFill>
                  <a:prstDash val="solid"/>
                </a:ln>
                <a:solidFill>
                  <a:srgbClr val="C00000"/>
                </a:solidFill>
                <a:effectLst>
                  <a:outerShdw blurRad="12700" dist="38100" dir="2700000" algn="tl" rotWithShape="0">
                    <a:schemeClr val="bg1">
                      <a:lumMod val="50000"/>
                    </a:schemeClr>
                  </a:outerShdw>
                </a:effectLst>
                <a:latin typeface="+mj-lt"/>
              </a:rPr>
              <a:t>gps</a:t>
            </a:r>
            <a:r>
              <a:rPr lang="en-US" sz="45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mj-lt"/>
              </a:rPr>
              <a:t> – Where are you going and WHY?</a:t>
            </a:r>
          </a:p>
        </p:txBody>
      </p:sp>
      <p:pic>
        <p:nvPicPr>
          <p:cNvPr id="2050" name="Picture 2" descr="Image result for map &amp; compass">
            <a:extLst>
              <a:ext uri="{FF2B5EF4-FFF2-40B4-BE49-F238E27FC236}">
                <a16:creationId xmlns:a16="http://schemas.microsoft.com/office/drawing/2014/main" id="{C1608CE0-690A-466D-85FF-6A04F10C6D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6509" y="-3363001"/>
            <a:ext cx="4572000" cy="304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99E50C5D-A944-4255-A5B7-FC39F10FE916}"/>
              </a:ext>
            </a:extLst>
          </p:cNvPr>
          <p:cNvSpPr/>
          <p:nvPr/>
        </p:nvSpPr>
        <p:spPr>
          <a:xfrm>
            <a:off x="436278" y="3347295"/>
            <a:ext cx="6096000" cy="1938992"/>
          </a:xfrm>
          <a:prstGeom prst="rect">
            <a:avLst/>
          </a:prstGeom>
        </p:spPr>
        <p:txBody>
          <a:bodyPr>
            <a:spAutoFit/>
          </a:bodyPr>
          <a:lstStyle/>
          <a:p>
            <a:pPr marL="742950" indent="-742950">
              <a:buClr>
                <a:srgbClr val="C00000"/>
              </a:buClr>
              <a:buFont typeface="+mj-lt"/>
              <a:buAutoNum type="arabicPeriod"/>
            </a:pPr>
            <a:r>
              <a:rPr lang="en-US" sz="4000" dirty="0">
                <a:latin typeface="Century Gothic" panose="020B0502020202020204" pitchFamily="34" charset="0"/>
                <a:cs typeface="Arial" panose="020B0604020202020204" pitchFamily="34" charset="0"/>
              </a:rPr>
              <a:t>Articulate the </a:t>
            </a:r>
            <a:r>
              <a:rPr lang="en-US" sz="4000" b="1" dirty="0">
                <a:latin typeface="Century Gothic" panose="020B0502020202020204" pitchFamily="34" charset="0"/>
                <a:cs typeface="Arial" panose="020B0604020202020204" pitchFamily="34" charset="0"/>
              </a:rPr>
              <a:t>WHY</a:t>
            </a:r>
          </a:p>
          <a:p>
            <a:pPr marL="742950" indent="-742950">
              <a:buClr>
                <a:srgbClr val="C00000"/>
              </a:buClr>
              <a:buFont typeface="+mj-lt"/>
              <a:buAutoNum type="arabicPeriod"/>
            </a:pPr>
            <a:r>
              <a:rPr lang="en-US" sz="4000" dirty="0">
                <a:latin typeface="Century Gothic" panose="020B0502020202020204" pitchFamily="34" charset="0"/>
                <a:cs typeface="Arial" panose="020B0604020202020204" pitchFamily="34" charset="0"/>
              </a:rPr>
              <a:t>Identify the </a:t>
            </a:r>
            <a:r>
              <a:rPr lang="en-US" sz="4000" b="1" dirty="0">
                <a:latin typeface="Century Gothic" panose="020B0502020202020204" pitchFamily="34" charset="0"/>
                <a:cs typeface="Arial" panose="020B0604020202020204" pitchFamily="34" charset="0"/>
              </a:rPr>
              <a:t>HOW</a:t>
            </a:r>
          </a:p>
          <a:p>
            <a:pPr marL="742950" indent="-742950">
              <a:buClr>
                <a:srgbClr val="C00000"/>
              </a:buClr>
              <a:buFont typeface="+mj-lt"/>
              <a:buAutoNum type="arabicPeriod"/>
            </a:pPr>
            <a:r>
              <a:rPr lang="en-US" sz="4000" dirty="0">
                <a:latin typeface="Century Gothic" panose="020B0502020202020204" pitchFamily="34" charset="0"/>
                <a:cs typeface="Arial" panose="020B0604020202020204" pitchFamily="34" charset="0"/>
              </a:rPr>
              <a:t>Determine the </a:t>
            </a:r>
            <a:r>
              <a:rPr lang="en-US" sz="4000" b="1" dirty="0">
                <a:latin typeface="Century Gothic" panose="020B0502020202020204" pitchFamily="34" charset="0"/>
                <a:cs typeface="Arial" panose="020B0604020202020204" pitchFamily="34" charset="0"/>
              </a:rPr>
              <a:t>WHAT</a:t>
            </a:r>
            <a:endParaRPr lang="en-US" sz="4000" dirty="0"/>
          </a:p>
        </p:txBody>
      </p:sp>
      <p:pic>
        <p:nvPicPr>
          <p:cNvPr id="3074" name="Picture 2" descr="Related image">
            <a:extLst>
              <a:ext uri="{FF2B5EF4-FFF2-40B4-BE49-F238E27FC236}">
                <a16:creationId xmlns:a16="http://schemas.microsoft.com/office/drawing/2014/main" id="{83F6939F-B4A4-42DA-8E5E-2A8A46CAC1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7362" y="2605707"/>
            <a:ext cx="4562891" cy="3422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47857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5900"/>
            <a:ext cx="12192000" cy="1417583"/>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819483" y="277198"/>
            <a:ext cx="10160187" cy="1193805"/>
          </a:xfrm>
        </p:spPr>
        <p:txBody>
          <a:bodyPr>
            <a:normAutofit fontScale="90000"/>
          </a:bodyPr>
          <a:lstStyle/>
          <a:p>
            <a:r>
              <a:rPr lang="en-US" sz="3300" b="1" dirty="0">
                <a:solidFill>
                  <a:schemeClr val="bg1"/>
                </a:solidFill>
                <a:latin typeface="Ford city" panose="02000506000000020004" pitchFamily="2" charset="0"/>
              </a:rPr>
              <a:t>10 steps to take your pizzeria From Good to Incredible</a:t>
            </a:r>
            <a:br>
              <a:rPr lang="en-US" sz="3000" b="1" dirty="0">
                <a:solidFill>
                  <a:schemeClr val="bg1"/>
                </a:solidFill>
                <a:latin typeface="Ford city" panose="02000506000000020004" pitchFamily="2" charset="0"/>
              </a:rPr>
            </a:br>
            <a:r>
              <a:rPr lang="en-US" sz="6700" b="1" cap="none" spc="600" dirty="0">
                <a:solidFill>
                  <a:schemeClr val="bg1"/>
                </a:solidFill>
                <a:latin typeface="Bellissimo" panose="00000500000000000000" pitchFamily="2" charset="0"/>
              </a:rPr>
              <a:t>Building High Performing Teams</a:t>
            </a:r>
            <a:br>
              <a:rPr lang="en-US" sz="3000" b="1" dirty="0">
                <a:latin typeface="Ford city" panose="02000506000000020004" pitchFamily="2" charset="0"/>
              </a:rPr>
            </a:br>
            <a:endParaRPr lang="en-US" sz="3000" b="1" dirty="0">
              <a:latin typeface="Ford city" panose="02000506000000020004" pitchFamily="2" charset="0"/>
            </a:endParaRPr>
          </a:p>
        </p:txBody>
      </p:sp>
      <p:sp>
        <p:nvSpPr>
          <p:cNvPr id="4" name="TextBox 3"/>
          <p:cNvSpPr txBox="1"/>
          <p:nvPr/>
        </p:nvSpPr>
        <p:spPr>
          <a:xfrm>
            <a:off x="11288935" y="6063647"/>
            <a:ext cx="690735" cy="553998"/>
          </a:xfrm>
          <a:prstGeom prst="rect">
            <a:avLst/>
          </a:prstGeom>
          <a:noFill/>
        </p:spPr>
        <p:txBody>
          <a:bodyPr wrap="square" rtlCol="0">
            <a:spAutoFit/>
          </a:bodyPr>
          <a:lstStyle/>
          <a:p>
            <a:pPr algn="ctr"/>
            <a:r>
              <a:rPr lang="en-US" sz="3000" dirty="0">
                <a:solidFill>
                  <a:schemeClr val="bg1"/>
                </a:solidFill>
                <a:latin typeface="Ford city" panose="02000506000000020004" pitchFamily="2" charset="0"/>
                <a:sym typeface="Symbol" panose="05050102010706020507" pitchFamily="18" charset="2"/>
              </a:rPr>
              <a:t>!</a:t>
            </a:r>
            <a:endParaRPr lang="en-US" sz="3000" dirty="0">
              <a:solidFill>
                <a:schemeClr val="bg1"/>
              </a:solidFill>
              <a:latin typeface="Ford city" panose="02000506000000020004" pitchFamily="2" charset="0"/>
            </a:endParaRPr>
          </a:p>
        </p:txBody>
      </p:sp>
      <p:sp>
        <p:nvSpPr>
          <p:cNvPr id="12" name="Rectangle 11"/>
          <p:cNvSpPr/>
          <p:nvPr/>
        </p:nvSpPr>
        <p:spPr>
          <a:xfrm>
            <a:off x="738498" y="3380866"/>
            <a:ext cx="1966863" cy="369332"/>
          </a:xfrm>
          <a:prstGeom prst="rect">
            <a:avLst/>
          </a:prstGeom>
        </p:spPr>
        <p:txBody>
          <a:bodyPr wrap="square">
            <a:spAutoFit/>
          </a:bodyPr>
          <a:lstStyle/>
          <a:p>
            <a:endParaRPr lang="en-US" b="1" dirty="0">
              <a:solidFill>
                <a:srgbClr val="CCECFF"/>
              </a:solidFill>
            </a:endParaRPr>
          </a:p>
        </p:txBody>
      </p:sp>
      <p:pic>
        <p:nvPicPr>
          <p:cNvPr id="16386" name="Picture 2" descr="No automatic alt text availa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922" y="7036831"/>
            <a:ext cx="1557835" cy="109535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No automatic alt text availa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5361" y="7036830"/>
            <a:ext cx="1557835" cy="109535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No automatic alt text availa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5917" y="7056887"/>
            <a:ext cx="1557835" cy="1095353"/>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rot="302500">
            <a:off x="9621995" y="4708603"/>
            <a:ext cx="1771541" cy="646331"/>
          </a:xfrm>
          <a:prstGeom prst="rect">
            <a:avLst/>
          </a:prstGeom>
          <a:noFill/>
        </p:spPr>
        <p:txBody>
          <a:bodyPr wrap="square" rtlCol="0">
            <a:spAutoFit/>
          </a:bodyPr>
          <a:lstStyle/>
          <a:p>
            <a:r>
              <a:rPr lang="en-US" b="1" dirty="0">
                <a:solidFill>
                  <a:schemeClr val="bg1"/>
                </a:solidFill>
                <a:latin typeface="+mj-lt"/>
              </a:rPr>
              <a:t>Maple Valley </a:t>
            </a:r>
          </a:p>
          <a:p>
            <a:r>
              <a:rPr lang="en-US" b="1" dirty="0">
                <a:solidFill>
                  <a:schemeClr val="bg1"/>
                </a:solidFill>
                <a:latin typeface="+mj-lt"/>
              </a:rPr>
              <a:t>Days  Parade</a:t>
            </a:r>
          </a:p>
        </p:txBody>
      </p:sp>
      <p:sp>
        <p:nvSpPr>
          <p:cNvPr id="3" name="Rectangle 2">
            <a:extLst>
              <a:ext uri="{FF2B5EF4-FFF2-40B4-BE49-F238E27FC236}">
                <a16:creationId xmlns:a16="http://schemas.microsoft.com/office/drawing/2014/main" id="{B6528ADD-3A04-40C9-B060-EAFA97C640F0}"/>
              </a:ext>
            </a:extLst>
          </p:cNvPr>
          <p:cNvSpPr/>
          <p:nvPr/>
        </p:nvSpPr>
        <p:spPr>
          <a:xfrm>
            <a:off x="503326" y="-106388"/>
            <a:ext cx="1218603" cy="1169551"/>
          </a:xfrm>
          <a:prstGeom prst="rect">
            <a:avLst/>
          </a:prstGeom>
          <a:noFill/>
        </p:spPr>
        <p:txBody>
          <a:bodyPr wrap="none" lIns="91440" tIns="45720" rIns="91440" bIns="45720">
            <a:spAutoFit/>
          </a:bodyPr>
          <a:lstStyle/>
          <a:p>
            <a:pPr algn="ctr"/>
            <a:r>
              <a:rPr lang="en-US" sz="70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mj-lt"/>
              </a:rPr>
              <a:t>#1</a:t>
            </a:r>
          </a:p>
        </p:txBody>
      </p:sp>
      <p:sp>
        <p:nvSpPr>
          <p:cNvPr id="13" name="Rectangle 12">
            <a:extLst>
              <a:ext uri="{FF2B5EF4-FFF2-40B4-BE49-F238E27FC236}">
                <a16:creationId xmlns:a16="http://schemas.microsoft.com/office/drawing/2014/main" id="{BEAC1868-B150-4026-9132-99A77A1C39B0}"/>
              </a:ext>
            </a:extLst>
          </p:cNvPr>
          <p:cNvSpPr/>
          <p:nvPr/>
        </p:nvSpPr>
        <p:spPr>
          <a:xfrm>
            <a:off x="992392" y="1862352"/>
            <a:ext cx="3425938" cy="1169551"/>
          </a:xfrm>
          <a:prstGeom prst="rect">
            <a:avLst/>
          </a:prstGeom>
          <a:noFill/>
        </p:spPr>
        <p:txBody>
          <a:bodyPr wrap="none" lIns="91440" tIns="45720" rIns="91440" bIns="45720">
            <a:spAutoFit/>
          </a:bodyPr>
          <a:lstStyle/>
          <a:p>
            <a:pPr algn="ctr"/>
            <a:r>
              <a:rPr lang="en-US" sz="70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mj-lt"/>
              </a:rPr>
              <a:t>The why</a:t>
            </a:r>
          </a:p>
        </p:txBody>
      </p:sp>
    </p:spTree>
    <p:extLst>
      <p:ext uri="{BB962C8B-B14F-4D97-AF65-F5344CB8AC3E}">
        <p14:creationId xmlns:p14="http://schemas.microsoft.com/office/powerpoint/2010/main" val="12109846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5900"/>
            <a:ext cx="12192000" cy="1417583"/>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819483" y="277198"/>
            <a:ext cx="10160187" cy="1193805"/>
          </a:xfrm>
        </p:spPr>
        <p:txBody>
          <a:bodyPr>
            <a:normAutofit fontScale="90000"/>
          </a:bodyPr>
          <a:lstStyle/>
          <a:p>
            <a:r>
              <a:rPr lang="en-US" sz="3300" b="1" dirty="0">
                <a:solidFill>
                  <a:schemeClr val="bg1"/>
                </a:solidFill>
                <a:latin typeface="Ford city" panose="02000506000000020004" pitchFamily="2" charset="0"/>
              </a:rPr>
              <a:t>10 steps to take your pizzeria From Good to Incredible</a:t>
            </a:r>
            <a:br>
              <a:rPr lang="en-US" sz="3000" b="1" dirty="0">
                <a:solidFill>
                  <a:schemeClr val="bg1"/>
                </a:solidFill>
                <a:latin typeface="Ford city" panose="02000506000000020004" pitchFamily="2" charset="0"/>
              </a:rPr>
            </a:br>
            <a:r>
              <a:rPr lang="en-US" sz="6700" b="1" cap="none" spc="600" dirty="0">
                <a:solidFill>
                  <a:schemeClr val="bg1"/>
                </a:solidFill>
                <a:latin typeface="Bellissimo" panose="00000500000000000000" pitchFamily="2" charset="0"/>
              </a:rPr>
              <a:t>Building High Performing Teams</a:t>
            </a:r>
            <a:br>
              <a:rPr lang="en-US" sz="3000" b="1" dirty="0">
                <a:latin typeface="Ford city" panose="02000506000000020004" pitchFamily="2" charset="0"/>
              </a:rPr>
            </a:br>
            <a:endParaRPr lang="en-US" sz="3000" b="1" dirty="0">
              <a:latin typeface="Ford city" panose="02000506000000020004" pitchFamily="2" charset="0"/>
            </a:endParaRPr>
          </a:p>
        </p:txBody>
      </p:sp>
      <p:sp>
        <p:nvSpPr>
          <p:cNvPr id="4" name="TextBox 3"/>
          <p:cNvSpPr txBox="1"/>
          <p:nvPr/>
        </p:nvSpPr>
        <p:spPr>
          <a:xfrm>
            <a:off x="11288935" y="6063647"/>
            <a:ext cx="690735" cy="553998"/>
          </a:xfrm>
          <a:prstGeom prst="rect">
            <a:avLst/>
          </a:prstGeom>
          <a:noFill/>
        </p:spPr>
        <p:txBody>
          <a:bodyPr wrap="square" rtlCol="0">
            <a:spAutoFit/>
          </a:bodyPr>
          <a:lstStyle/>
          <a:p>
            <a:pPr algn="ctr"/>
            <a:r>
              <a:rPr lang="en-US" sz="3000" dirty="0">
                <a:solidFill>
                  <a:schemeClr val="bg1"/>
                </a:solidFill>
                <a:latin typeface="Ford city" panose="02000506000000020004" pitchFamily="2" charset="0"/>
                <a:sym typeface="Symbol" panose="05050102010706020507" pitchFamily="18" charset="2"/>
              </a:rPr>
              <a:t>!</a:t>
            </a:r>
            <a:endParaRPr lang="en-US" sz="3000" dirty="0">
              <a:solidFill>
                <a:schemeClr val="bg1"/>
              </a:solidFill>
              <a:latin typeface="Ford city" panose="02000506000000020004" pitchFamily="2" charset="0"/>
            </a:endParaRPr>
          </a:p>
        </p:txBody>
      </p:sp>
      <p:sp>
        <p:nvSpPr>
          <p:cNvPr id="12" name="Rectangle 11"/>
          <p:cNvSpPr/>
          <p:nvPr/>
        </p:nvSpPr>
        <p:spPr>
          <a:xfrm>
            <a:off x="738498" y="3380866"/>
            <a:ext cx="1966863" cy="369332"/>
          </a:xfrm>
          <a:prstGeom prst="rect">
            <a:avLst/>
          </a:prstGeom>
        </p:spPr>
        <p:txBody>
          <a:bodyPr wrap="square">
            <a:spAutoFit/>
          </a:bodyPr>
          <a:lstStyle/>
          <a:p>
            <a:endParaRPr lang="en-US" b="1" dirty="0">
              <a:solidFill>
                <a:srgbClr val="CCECFF"/>
              </a:solidFill>
            </a:endParaRPr>
          </a:p>
        </p:txBody>
      </p:sp>
      <p:pic>
        <p:nvPicPr>
          <p:cNvPr id="16386" name="Picture 2" descr="No automatic alt text availa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922" y="7036831"/>
            <a:ext cx="1557835" cy="109535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No automatic alt text availa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5361" y="7036830"/>
            <a:ext cx="1557835" cy="109535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No automatic alt text availa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5917" y="7056887"/>
            <a:ext cx="1557835" cy="1095353"/>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rot="302500">
            <a:off x="9621995" y="4708603"/>
            <a:ext cx="1771541" cy="646331"/>
          </a:xfrm>
          <a:prstGeom prst="rect">
            <a:avLst/>
          </a:prstGeom>
          <a:noFill/>
        </p:spPr>
        <p:txBody>
          <a:bodyPr wrap="square" rtlCol="0">
            <a:spAutoFit/>
          </a:bodyPr>
          <a:lstStyle/>
          <a:p>
            <a:r>
              <a:rPr lang="en-US" b="1" dirty="0">
                <a:solidFill>
                  <a:schemeClr val="bg1"/>
                </a:solidFill>
                <a:latin typeface="+mj-lt"/>
              </a:rPr>
              <a:t>Maple Valley </a:t>
            </a:r>
          </a:p>
          <a:p>
            <a:r>
              <a:rPr lang="en-US" b="1" dirty="0">
                <a:solidFill>
                  <a:schemeClr val="bg1"/>
                </a:solidFill>
                <a:latin typeface="+mj-lt"/>
              </a:rPr>
              <a:t>Days  Parade</a:t>
            </a:r>
          </a:p>
        </p:txBody>
      </p:sp>
      <p:sp>
        <p:nvSpPr>
          <p:cNvPr id="3" name="Rectangle 2">
            <a:extLst>
              <a:ext uri="{FF2B5EF4-FFF2-40B4-BE49-F238E27FC236}">
                <a16:creationId xmlns:a16="http://schemas.microsoft.com/office/drawing/2014/main" id="{B6528ADD-3A04-40C9-B060-EAFA97C640F0}"/>
              </a:ext>
            </a:extLst>
          </p:cNvPr>
          <p:cNvSpPr/>
          <p:nvPr/>
        </p:nvSpPr>
        <p:spPr>
          <a:xfrm>
            <a:off x="464854" y="-106388"/>
            <a:ext cx="1295547" cy="1169551"/>
          </a:xfrm>
          <a:prstGeom prst="rect">
            <a:avLst/>
          </a:prstGeom>
          <a:noFill/>
        </p:spPr>
        <p:txBody>
          <a:bodyPr wrap="none" lIns="91440" tIns="45720" rIns="91440" bIns="45720">
            <a:spAutoFit/>
          </a:bodyPr>
          <a:lstStyle/>
          <a:p>
            <a:pPr algn="ctr"/>
            <a:r>
              <a:rPr lang="en-US" sz="70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mj-lt"/>
              </a:rPr>
              <a:t>#2</a:t>
            </a:r>
          </a:p>
        </p:txBody>
      </p:sp>
      <p:sp>
        <p:nvSpPr>
          <p:cNvPr id="6" name="Content Placeholder 5">
            <a:extLst>
              <a:ext uri="{FF2B5EF4-FFF2-40B4-BE49-F238E27FC236}">
                <a16:creationId xmlns:a16="http://schemas.microsoft.com/office/drawing/2014/main" id="{853D860F-2DA9-4153-9B06-49010A6645B5}"/>
              </a:ext>
            </a:extLst>
          </p:cNvPr>
          <p:cNvSpPr>
            <a:spLocks noGrp="1"/>
          </p:cNvSpPr>
          <p:nvPr>
            <p:ph idx="1"/>
          </p:nvPr>
        </p:nvSpPr>
        <p:spPr/>
        <p:txBody>
          <a:bodyPr/>
          <a:lstStyle/>
          <a:p>
            <a:endParaRPr lang="en-US"/>
          </a:p>
        </p:txBody>
      </p:sp>
      <p:sp>
        <p:nvSpPr>
          <p:cNvPr id="13" name="Rectangle 12">
            <a:extLst>
              <a:ext uri="{FF2B5EF4-FFF2-40B4-BE49-F238E27FC236}">
                <a16:creationId xmlns:a16="http://schemas.microsoft.com/office/drawing/2014/main" id="{57820171-F697-4903-B172-30731C77D722}"/>
              </a:ext>
            </a:extLst>
          </p:cNvPr>
          <p:cNvSpPr/>
          <p:nvPr/>
        </p:nvSpPr>
        <p:spPr>
          <a:xfrm>
            <a:off x="992392" y="1862352"/>
            <a:ext cx="3425938" cy="1169551"/>
          </a:xfrm>
          <a:prstGeom prst="rect">
            <a:avLst/>
          </a:prstGeom>
          <a:noFill/>
        </p:spPr>
        <p:txBody>
          <a:bodyPr wrap="none" lIns="91440" tIns="45720" rIns="91440" bIns="45720">
            <a:spAutoFit/>
          </a:bodyPr>
          <a:lstStyle/>
          <a:p>
            <a:pPr algn="ctr"/>
            <a:r>
              <a:rPr lang="en-US" sz="70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mj-lt"/>
              </a:rPr>
              <a:t>The how</a:t>
            </a:r>
          </a:p>
        </p:txBody>
      </p:sp>
    </p:spTree>
    <p:extLst>
      <p:ext uri="{BB962C8B-B14F-4D97-AF65-F5344CB8AC3E}">
        <p14:creationId xmlns:p14="http://schemas.microsoft.com/office/powerpoint/2010/main" val="19464542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5900"/>
            <a:ext cx="12192000" cy="1417583"/>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819483" y="277198"/>
            <a:ext cx="10160187" cy="1193805"/>
          </a:xfrm>
        </p:spPr>
        <p:txBody>
          <a:bodyPr>
            <a:normAutofit fontScale="90000"/>
          </a:bodyPr>
          <a:lstStyle/>
          <a:p>
            <a:r>
              <a:rPr lang="en-US" sz="3300" b="1" dirty="0">
                <a:solidFill>
                  <a:schemeClr val="bg1"/>
                </a:solidFill>
                <a:latin typeface="Ford city" panose="02000506000000020004" pitchFamily="2" charset="0"/>
              </a:rPr>
              <a:t>10 steps to take your pizzeria From Good to Incredible</a:t>
            </a:r>
            <a:br>
              <a:rPr lang="en-US" sz="3000" b="1" dirty="0">
                <a:solidFill>
                  <a:schemeClr val="bg1"/>
                </a:solidFill>
                <a:latin typeface="Ford city" panose="02000506000000020004" pitchFamily="2" charset="0"/>
              </a:rPr>
            </a:br>
            <a:r>
              <a:rPr lang="en-US" sz="6700" b="1" cap="none" spc="600" dirty="0">
                <a:solidFill>
                  <a:schemeClr val="bg1"/>
                </a:solidFill>
                <a:latin typeface="Bellissimo" panose="00000500000000000000" pitchFamily="2" charset="0"/>
              </a:rPr>
              <a:t>Building High Performing Teams</a:t>
            </a:r>
            <a:br>
              <a:rPr lang="en-US" sz="3000" b="1" dirty="0">
                <a:latin typeface="Ford city" panose="02000506000000020004" pitchFamily="2" charset="0"/>
              </a:rPr>
            </a:br>
            <a:endParaRPr lang="en-US" sz="3000" b="1" dirty="0">
              <a:latin typeface="Ford city" panose="02000506000000020004" pitchFamily="2" charset="0"/>
            </a:endParaRPr>
          </a:p>
        </p:txBody>
      </p:sp>
      <p:sp>
        <p:nvSpPr>
          <p:cNvPr id="4" name="TextBox 3"/>
          <p:cNvSpPr txBox="1"/>
          <p:nvPr/>
        </p:nvSpPr>
        <p:spPr>
          <a:xfrm>
            <a:off x="11288935" y="6063647"/>
            <a:ext cx="690735" cy="553998"/>
          </a:xfrm>
          <a:prstGeom prst="rect">
            <a:avLst/>
          </a:prstGeom>
          <a:noFill/>
        </p:spPr>
        <p:txBody>
          <a:bodyPr wrap="square" rtlCol="0">
            <a:spAutoFit/>
          </a:bodyPr>
          <a:lstStyle/>
          <a:p>
            <a:pPr algn="ctr"/>
            <a:r>
              <a:rPr lang="en-US" sz="3000" dirty="0">
                <a:solidFill>
                  <a:schemeClr val="bg1"/>
                </a:solidFill>
                <a:latin typeface="Ford city" panose="02000506000000020004" pitchFamily="2" charset="0"/>
                <a:sym typeface="Symbol" panose="05050102010706020507" pitchFamily="18" charset="2"/>
              </a:rPr>
              <a:t>!</a:t>
            </a:r>
            <a:endParaRPr lang="en-US" sz="3000" dirty="0">
              <a:solidFill>
                <a:schemeClr val="bg1"/>
              </a:solidFill>
              <a:latin typeface="Ford city" panose="02000506000000020004" pitchFamily="2" charset="0"/>
            </a:endParaRPr>
          </a:p>
        </p:txBody>
      </p:sp>
      <p:sp>
        <p:nvSpPr>
          <p:cNvPr id="12" name="Rectangle 11"/>
          <p:cNvSpPr/>
          <p:nvPr/>
        </p:nvSpPr>
        <p:spPr>
          <a:xfrm>
            <a:off x="738498" y="3380866"/>
            <a:ext cx="1966863" cy="369332"/>
          </a:xfrm>
          <a:prstGeom prst="rect">
            <a:avLst/>
          </a:prstGeom>
        </p:spPr>
        <p:txBody>
          <a:bodyPr wrap="square">
            <a:spAutoFit/>
          </a:bodyPr>
          <a:lstStyle/>
          <a:p>
            <a:endParaRPr lang="en-US" b="1" dirty="0">
              <a:solidFill>
                <a:srgbClr val="CCECFF"/>
              </a:solidFill>
            </a:endParaRPr>
          </a:p>
        </p:txBody>
      </p:sp>
      <p:pic>
        <p:nvPicPr>
          <p:cNvPr id="16386" name="Picture 2" descr="No automatic alt text availa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922" y="7036831"/>
            <a:ext cx="1557835" cy="109535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No automatic alt text availa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5361" y="7036830"/>
            <a:ext cx="1557835" cy="109535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No automatic alt text availa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5917" y="7056887"/>
            <a:ext cx="1557835" cy="1095353"/>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rot="302500">
            <a:off x="9621995" y="4708603"/>
            <a:ext cx="1771541" cy="646331"/>
          </a:xfrm>
          <a:prstGeom prst="rect">
            <a:avLst/>
          </a:prstGeom>
          <a:noFill/>
        </p:spPr>
        <p:txBody>
          <a:bodyPr wrap="square" rtlCol="0">
            <a:spAutoFit/>
          </a:bodyPr>
          <a:lstStyle/>
          <a:p>
            <a:r>
              <a:rPr lang="en-US" b="1" dirty="0">
                <a:solidFill>
                  <a:schemeClr val="bg1"/>
                </a:solidFill>
                <a:latin typeface="+mj-lt"/>
              </a:rPr>
              <a:t>Maple Valley </a:t>
            </a:r>
          </a:p>
          <a:p>
            <a:r>
              <a:rPr lang="en-US" b="1" dirty="0">
                <a:solidFill>
                  <a:schemeClr val="bg1"/>
                </a:solidFill>
                <a:latin typeface="+mj-lt"/>
              </a:rPr>
              <a:t>Days  Parade</a:t>
            </a:r>
          </a:p>
        </p:txBody>
      </p:sp>
      <p:sp>
        <p:nvSpPr>
          <p:cNvPr id="3" name="Rectangle 2">
            <a:extLst>
              <a:ext uri="{FF2B5EF4-FFF2-40B4-BE49-F238E27FC236}">
                <a16:creationId xmlns:a16="http://schemas.microsoft.com/office/drawing/2014/main" id="{B6528ADD-3A04-40C9-B060-EAFA97C640F0}"/>
              </a:ext>
            </a:extLst>
          </p:cNvPr>
          <p:cNvSpPr/>
          <p:nvPr/>
        </p:nvSpPr>
        <p:spPr>
          <a:xfrm>
            <a:off x="440008" y="-106388"/>
            <a:ext cx="1345240" cy="1169551"/>
          </a:xfrm>
          <a:prstGeom prst="rect">
            <a:avLst/>
          </a:prstGeom>
          <a:noFill/>
        </p:spPr>
        <p:txBody>
          <a:bodyPr wrap="none" lIns="91440" tIns="45720" rIns="91440" bIns="45720">
            <a:spAutoFit/>
          </a:bodyPr>
          <a:lstStyle/>
          <a:p>
            <a:pPr algn="ctr"/>
            <a:r>
              <a:rPr lang="en-US" sz="70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mj-lt"/>
              </a:rPr>
              <a:t>#3</a:t>
            </a:r>
          </a:p>
        </p:txBody>
      </p:sp>
      <p:sp>
        <p:nvSpPr>
          <p:cNvPr id="6" name="Content Placeholder 5">
            <a:extLst>
              <a:ext uri="{FF2B5EF4-FFF2-40B4-BE49-F238E27FC236}">
                <a16:creationId xmlns:a16="http://schemas.microsoft.com/office/drawing/2014/main" id="{853D860F-2DA9-4153-9B06-49010A6645B5}"/>
              </a:ext>
            </a:extLst>
          </p:cNvPr>
          <p:cNvSpPr>
            <a:spLocks noGrp="1"/>
          </p:cNvSpPr>
          <p:nvPr>
            <p:ph idx="1"/>
          </p:nvPr>
        </p:nvSpPr>
        <p:spPr/>
        <p:txBody>
          <a:bodyPr/>
          <a:lstStyle/>
          <a:p>
            <a:endParaRPr lang="en-US"/>
          </a:p>
        </p:txBody>
      </p:sp>
      <p:sp>
        <p:nvSpPr>
          <p:cNvPr id="13" name="Rectangle 12">
            <a:extLst>
              <a:ext uri="{FF2B5EF4-FFF2-40B4-BE49-F238E27FC236}">
                <a16:creationId xmlns:a16="http://schemas.microsoft.com/office/drawing/2014/main" id="{48E013B4-3A89-4624-88E9-666AC277C5B3}"/>
              </a:ext>
            </a:extLst>
          </p:cNvPr>
          <p:cNvSpPr/>
          <p:nvPr/>
        </p:nvSpPr>
        <p:spPr>
          <a:xfrm>
            <a:off x="711066" y="1862352"/>
            <a:ext cx="3988592" cy="1169551"/>
          </a:xfrm>
          <a:prstGeom prst="rect">
            <a:avLst/>
          </a:prstGeom>
          <a:noFill/>
        </p:spPr>
        <p:txBody>
          <a:bodyPr wrap="none" lIns="91440" tIns="45720" rIns="91440" bIns="45720">
            <a:spAutoFit/>
          </a:bodyPr>
          <a:lstStyle/>
          <a:p>
            <a:pPr algn="ctr"/>
            <a:r>
              <a:rPr lang="en-US" sz="70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mj-lt"/>
              </a:rPr>
              <a:t>The what</a:t>
            </a:r>
          </a:p>
        </p:txBody>
      </p:sp>
    </p:spTree>
    <p:extLst>
      <p:ext uri="{BB962C8B-B14F-4D97-AF65-F5344CB8AC3E}">
        <p14:creationId xmlns:p14="http://schemas.microsoft.com/office/powerpoint/2010/main" val="41469358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5900"/>
            <a:ext cx="12192000" cy="1417583"/>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108657" y="229678"/>
            <a:ext cx="10160187" cy="1193805"/>
          </a:xfrm>
        </p:spPr>
        <p:txBody>
          <a:bodyPr>
            <a:normAutofit fontScale="90000"/>
          </a:bodyPr>
          <a:lstStyle/>
          <a:p>
            <a:r>
              <a:rPr lang="en-US" sz="3300" b="1" dirty="0">
                <a:solidFill>
                  <a:schemeClr val="bg1"/>
                </a:solidFill>
                <a:latin typeface="Ford city" panose="02000506000000020004" pitchFamily="2" charset="0"/>
              </a:rPr>
              <a:t>10 steps to take your pizzeria From Good to Incredible</a:t>
            </a:r>
            <a:br>
              <a:rPr lang="en-US" sz="3000" b="1" dirty="0">
                <a:solidFill>
                  <a:schemeClr val="bg1"/>
                </a:solidFill>
                <a:latin typeface="Ford city" panose="02000506000000020004" pitchFamily="2" charset="0"/>
              </a:rPr>
            </a:br>
            <a:r>
              <a:rPr lang="en-US" sz="6700" b="1" cap="none" spc="600" dirty="0">
                <a:solidFill>
                  <a:schemeClr val="bg1"/>
                </a:solidFill>
                <a:latin typeface="Bellissimo" panose="00000500000000000000" pitchFamily="2" charset="0"/>
              </a:rPr>
              <a:t>Building High Performing Teams</a:t>
            </a:r>
            <a:br>
              <a:rPr lang="en-US" sz="3000" b="1" dirty="0">
                <a:latin typeface="Ford city" panose="02000506000000020004" pitchFamily="2" charset="0"/>
              </a:rPr>
            </a:br>
            <a:endParaRPr lang="en-US" sz="3000" b="1" dirty="0">
              <a:latin typeface="Ford city" panose="02000506000000020004" pitchFamily="2" charset="0"/>
            </a:endParaRPr>
          </a:p>
        </p:txBody>
      </p:sp>
      <p:sp>
        <p:nvSpPr>
          <p:cNvPr id="4" name="TextBox 3"/>
          <p:cNvSpPr txBox="1"/>
          <p:nvPr/>
        </p:nvSpPr>
        <p:spPr>
          <a:xfrm>
            <a:off x="11288935" y="6063647"/>
            <a:ext cx="690735" cy="553998"/>
          </a:xfrm>
          <a:prstGeom prst="rect">
            <a:avLst/>
          </a:prstGeom>
          <a:noFill/>
        </p:spPr>
        <p:txBody>
          <a:bodyPr wrap="square" rtlCol="0">
            <a:spAutoFit/>
          </a:bodyPr>
          <a:lstStyle/>
          <a:p>
            <a:pPr algn="ctr"/>
            <a:r>
              <a:rPr lang="en-US" sz="3000" dirty="0">
                <a:solidFill>
                  <a:schemeClr val="bg1"/>
                </a:solidFill>
                <a:latin typeface="Ford city" panose="02000506000000020004" pitchFamily="2" charset="0"/>
                <a:sym typeface="Symbol" panose="05050102010706020507" pitchFamily="18" charset="2"/>
              </a:rPr>
              <a:t>!</a:t>
            </a:r>
            <a:endParaRPr lang="en-US" sz="3000" dirty="0">
              <a:solidFill>
                <a:schemeClr val="bg1"/>
              </a:solidFill>
              <a:latin typeface="Ford city" panose="02000506000000020004" pitchFamily="2" charset="0"/>
            </a:endParaRPr>
          </a:p>
        </p:txBody>
      </p:sp>
      <p:sp>
        <p:nvSpPr>
          <p:cNvPr id="12" name="Rectangle 11"/>
          <p:cNvSpPr/>
          <p:nvPr/>
        </p:nvSpPr>
        <p:spPr>
          <a:xfrm>
            <a:off x="738498" y="3380866"/>
            <a:ext cx="1966863" cy="369332"/>
          </a:xfrm>
          <a:prstGeom prst="rect">
            <a:avLst/>
          </a:prstGeom>
        </p:spPr>
        <p:txBody>
          <a:bodyPr wrap="square">
            <a:spAutoFit/>
          </a:bodyPr>
          <a:lstStyle/>
          <a:p>
            <a:endParaRPr lang="en-US" b="1" dirty="0">
              <a:solidFill>
                <a:srgbClr val="CCECFF"/>
              </a:solidFill>
            </a:endParaRPr>
          </a:p>
        </p:txBody>
      </p:sp>
      <p:pic>
        <p:nvPicPr>
          <p:cNvPr id="16386" name="Picture 2" descr="No automatic alt text availa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922" y="7036831"/>
            <a:ext cx="1557835" cy="109535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No automatic alt text availa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5361" y="7036830"/>
            <a:ext cx="1557835" cy="109535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No automatic alt text availa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5917" y="7056887"/>
            <a:ext cx="1557835" cy="1095353"/>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rot="302500">
            <a:off x="9621995" y="4708603"/>
            <a:ext cx="1771541" cy="646331"/>
          </a:xfrm>
          <a:prstGeom prst="rect">
            <a:avLst/>
          </a:prstGeom>
          <a:noFill/>
        </p:spPr>
        <p:txBody>
          <a:bodyPr wrap="square" rtlCol="0">
            <a:spAutoFit/>
          </a:bodyPr>
          <a:lstStyle/>
          <a:p>
            <a:r>
              <a:rPr lang="en-US" b="1" dirty="0">
                <a:solidFill>
                  <a:schemeClr val="bg1"/>
                </a:solidFill>
                <a:latin typeface="+mj-lt"/>
              </a:rPr>
              <a:t>Maple Valley </a:t>
            </a:r>
          </a:p>
          <a:p>
            <a:r>
              <a:rPr lang="en-US" b="1" dirty="0">
                <a:solidFill>
                  <a:schemeClr val="bg1"/>
                </a:solidFill>
                <a:latin typeface="+mj-lt"/>
              </a:rPr>
              <a:t>Days  Parade</a:t>
            </a:r>
          </a:p>
        </p:txBody>
      </p:sp>
      <p:sp>
        <p:nvSpPr>
          <p:cNvPr id="6" name="Content Placeholder 5">
            <a:extLst>
              <a:ext uri="{FF2B5EF4-FFF2-40B4-BE49-F238E27FC236}">
                <a16:creationId xmlns:a16="http://schemas.microsoft.com/office/drawing/2014/main" id="{853D860F-2DA9-4153-9B06-49010A6645B5}"/>
              </a:ext>
            </a:extLst>
          </p:cNvPr>
          <p:cNvSpPr>
            <a:spLocks noGrp="1"/>
          </p:cNvSpPr>
          <p:nvPr>
            <p:ph idx="1"/>
          </p:nvPr>
        </p:nvSpPr>
        <p:spPr>
          <a:xfrm>
            <a:off x="513347" y="2512842"/>
            <a:ext cx="11691991" cy="1059408"/>
          </a:xfrm>
        </p:spPr>
        <p:txBody>
          <a:bodyPr>
            <a:noAutofit/>
          </a:bodyPr>
          <a:lstStyle/>
          <a:p>
            <a:pPr marL="0" indent="0">
              <a:buNone/>
            </a:pPr>
            <a:r>
              <a:rPr lang="en-US" dirty="0">
                <a:latin typeface="Century Gothic" panose="020B0502020202020204" pitchFamily="34" charset="0"/>
                <a:cs typeface="Arial" panose="020B0604020202020204" pitchFamily="34" charset="0"/>
              </a:rPr>
              <a:t>How will you drive your business?</a:t>
            </a:r>
          </a:p>
          <a:p>
            <a:pPr marL="0" indent="0">
              <a:buNone/>
            </a:pPr>
            <a:endParaRPr lang="en-US" sz="3500" dirty="0">
              <a:latin typeface="Century Gothic" panose="020B0502020202020204" pitchFamily="34" charset="0"/>
              <a:cs typeface="Arial" panose="020B0604020202020204" pitchFamily="34" charset="0"/>
            </a:endParaRPr>
          </a:p>
          <a:p>
            <a:pPr marL="742950" indent="-742950">
              <a:buFont typeface="+mj-lt"/>
              <a:buAutoNum type="arabicPeriod"/>
            </a:pPr>
            <a:endParaRPr lang="en-US" sz="3500" b="1" dirty="0">
              <a:latin typeface="Century Gothic" panose="020B0502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B6528ADD-3A04-40C9-B060-EAFA97C640F0}"/>
              </a:ext>
            </a:extLst>
          </p:cNvPr>
          <p:cNvSpPr/>
          <p:nvPr/>
        </p:nvSpPr>
        <p:spPr>
          <a:xfrm>
            <a:off x="342165" y="1343291"/>
            <a:ext cx="4745210" cy="1169551"/>
          </a:xfrm>
          <a:prstGeom prst="rect">
            <a:avLst/>
          </a:prstGeom>
          <a:noFill/>
        </p:spPr>
        <p:txBody>
          <a:bodyPr wrap="none" lIns="91440" tIns="45720" rIns="91440" bIns="45720">
            <a:spAutoFit/>
          </a:bodyPr>
          <a:lstStyle/>
          <a:p>
            <a:pPr algn="ctr"/>
            <a:r>
              <a:rPr lang="en-US" sz="70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mj-lt"/>
              </a:rPr>
              <a:t>The Vehicle</a:t>
            </a:r>
          </a:p>
        </p:txBody>
      </p:sp>
      <p:sp>
        <p:nvSpPr>
          <p:cNvPr id="7" name="Rectangle 6">
            <a:extLst>
              <a:ext uri="{FF2B5EF4-FFF2-40B4-BE49-F238E27FC236}">
                <a16:creationId xmlns:a16="http://schemas.microsoft.com/office/drawing/2014/main" id="{99E50C5D-A944-4255-A5B7-FC39F10FE916}"/>
              </a:ext>
            </a:extLst>
          </p:cNvPr>
          <p:cNvSpPr/>
          <p:nvPr/>
        </p:nvSpPr>
        <p:spPr>
          <a:xfrm>
            <a:off x="625642" y="3147096"/>
            <a:ext cx="10827860" cy="3170099"/>
          </a:xfrm>
          <a:prstGeom prst="rect">
            <a:avLst/>
          </a:prstGeom>
        </p:spPr>
        <p:txBody>
          <a:bodyPr wrap="square">
            <a:spAutoFit/>
          </a:bodyPr>
          <a:lstStyle/>
          <a:p>
            <a:pPr marL="742950" indent="-742950">
              <a:buClr>
                <a:srgbClr val="C00000"/>
              </a:buClr>
              <a:buFont typeface="+mj-lt"/>
              <a:buAutoNum type="arabicPeriod" startAt="4"/>
            </a:pPr>
            <a:r>
              <a:rPr lang="en-US" sz="4000" dirty="0">
                <a:latin typeface="Century Gothic" panose="020B0502020202020204" pitchFamily="34" charset="0"/>
                <a:cs typeface="Arial" panose="020B0604020202020204" pitchFamily="34" charset="0"/>
              </a:rPr>
              <a:t>Warm clean welcoming space to work and patronize. </a:t>
            </a:r>
            <a:endParaRPr lang="en-US" sz="4000" b="1" dirty="0">
              <a:latin typeface="Century Gothic" panose="020B0502020202020204" pitchFamily="34" charset="0"/>
              <a:cs typeface="Arial" panose="020B0604020202020204" pitchFamily="34" charset="0"/>
            </a:endParaRPr>
          </a:p>
          <a:p>
            <a:pPr marL="742950" indent="-742950">
              <a:buClr>
                <a:srgbClr val="C00000"/>
              </a:buClr>
              <a:buFont typeface="+mj-lt"/>
              <a:buAutoNum type="arabicPeriod" startAt="4"/>
            </a:pPr>
            <a:r>
              <a:rPr lang="en-US" sz="4000" dirty="0">
                <a:latin typeface="Century Gothic" panose="020B0502020202020204" pitchFamily="34" charset="0"/>
                <a:cs typeface="Arial" panose="020B0604020202020204" pitchFamily="34" charset="0"/>
              </a:rPr>
              <a:t>Excellent Systems and Processes</a:t>
            </a:r>
            <a:endParaRPr lang="en-US" sz="4000" b="1" dirty="0">
              <a:latin typeface="Century Gothic" panose="020B0502020202020204" pitchFamily="34" charset="0"/>
              <a:cs typeface="Arial" panose="020B0604020202020204" pitchFamily="34" charset="0"/>
            </a:endParaRPr>
          </a:p>
          <a:p>
            <a:pPr marL="742950" indent="-742950">
              <a:buClr>
                <a:srgbClr val="C00000"/>
              </a:buClr>
              <a:buFont typeface="+mj-lt"/>
              <a:buAutoNum type="arabicPeriod" startAt="4"/>
            </a:pPr>
            <a:r>
              <a:rPr lang="en-US" sz="4000" dirty="0">
                <a:latin typeface="Century Gothic" panose="020B0502020202020204" pitchFamily="34" charset="0"/>
                <a:cs typeface="Arial" panose="020B0604020202020204" pitchFamily="34" charset="0"/>
              </a:rPr>
              <a:t>The tools, resources and equipment to get the job done!</a:t>
            </a:r>
            <a:endParaRPr lang="en-US" sz="4000" dirty="0"/>
          </a:p>
        </p:txBody>
      </p:sp>
    </p:spTree>
    <p:extLst>
      <p:ext uri="{BB962C8B-B14F-4D97-AF65-F5344CB8AC3E}">
        <p14:creationId xmlns:p14="http://schemas.microsoft.com/office/powerpoint/2010/main" val="165064914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ANN">
      <a:majorFont>
        <a:latin typeface="Ford City"/>
        <a:ea typeface=""/>
        <a:cs typeface=""/>
      </a:majorFont>
      <a:minorFont>
        <a:latin typeface="Modern No. 20"/>
        <a:ea typeface=""/>
        <a:cs typeface=""/>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TM03090434[[fn=Wood Type]]</Template>
  <TotalTime>1629</TotalTime>
  <Words>4698</Words>
  <Application>Microsoft Office PowerPoint</Application>
  <PresentationFormat>Widescreen</PresentationFormat>
  <Paragraphs>532</Paragraphs>
  <Slides>36</Slides>
  <Notes>33</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36</vt:i4>
      </vt:variant>
    </vt:vector>
  </HeadingPairs>
  <TitlesOfParts>
    <vt:vector size="48" baseType="lpstr">
      <vt:lpstr>Arial</vt:lpstr>
      <vt:lpstr>Bellissimo</vt:lpstr>
      <vt:lpstr>Calibri</vt:lpstr>
      <vt:lpstr>Century Gothic</vt:lpstr>
      <vt:lpstr>Ford city</vt:lpstr>
      <vt:lpstr>Ford city</vt:lpstr>
      <vt:lpstr>Modern No. 20</vt:lpstr>
      <vt:lpstr>Perpetua</vt:lpstr>
      <vt:lpstr>Symbol</vt:lpstr>
      <vt:lpstr>Times New Roman</vt:lpstr>
      <vt:lpstr>Wingdings</vt:lpstr>
      <vt:lpstr>Wood Type</vt:lpstr>
      <vt:lpstr>   10 Steps for your pizzeria ___________________________________________________________________    Good to Incredible</vt:lpstr>
      <vt:lpstr>Happy Crew = Happy Customers = Happy Happy Owners$$$ Building Highly Performing Teams </vt:lpstr>
      <vt:lpstr>Happy Crew = Happy Customers = Happy Happy Owners$$$ Building Highly Performing Teams </vt:lpstr>
      <vt:lpstr>10 steps to take your pizzeria From Good to Incredible Building High Performing Teams </vt:lpstr>
      <vt:lpstr>10 steps to take your pizzeria From Good to Incredible Building High Performing Teams </vt:lpstr>
      <vt:lpstr>10 steps to take your pizzeria From Good to Incredible Building High Performing Teams </vt:lpstr>
      <vt:lpstr>10 steps to take your pizzeria From Good to Incredible Building High Performing Teams </vt:lpstr>
      <vt:lpstr>10 steps to take your pizzeria From Good to Incredible Building High Performing Teams </vt:lpstr>
      <vt:lpstr>10 steps to take your pizzeria From Good to Incredible Building High Performing Teams </vt:lpstr>
      <vt:lpstr>10 steps to take your pizzeria From Good to Incredible Building High Performing Teams </vt:lpstr>
      <vt:lpstr>10 steps to take your pizzeria From Good to Incredible Building High Performing Teams </vt:lpstr>
      <vt:lpstr>10 steps to take your pizzeria From Good to Incredible Building High Performing Teams </vt:lpstr>
      <vt:lpstr>10 steps to take your pizzeria From Good to Incredible Building High Performing Teams </vt:lpstr>
      <vt:lpstr>10 steps to take your pizzeria From Good to Incredible Building High Performing Teams </vt:lpstr>
      <vt:lpstr>10 steps to take your pizzeria From Good to Incredible Building High Performing Teams </vt:lpstr>
      <vt:lpstr>10 steps to take your pizzeria From Good to Incredible Building High Performing Teams </vt:lpstr>
      <vt:lpstr>10 steps to take your pizzeria From Good to Incredible Building High Performing Teams </vt:lpstr>
      <vt:lpstr>Happy Crew = Happy Customers = Happy Happy Owners$$$ A very common story!! </vt:lpstr>
      <vt:lpstr>Happy Crew = Happy Customers = Happy Happy Owners$$$ Culture is EVERYTHING </vt:lpstr>
      <vt:lpstr>Culture is EVERYTHING </vt:lpstr>
      <vt:lpstr>ROLE CLARITY::  Everyone knows who is responsible for what </vt:lpstr>
      <vt:lpstr>Job descriptions &amp; Competencies</vt:lpstr>
      <vt:lpstr>Farrelli’s Heart of the Team</vt:lpstr>
      <vt:lpstr>Set CRYSTAL CLEAR EXPECTATIONS</vt:lpstr>
      <vt:lpstr> Set CRYSTAL CLEAR EXPECTATIONS</vt:lpstr>
      <vt:lpstr>PowerPoint Presentation</vt:lpstr>
      <vt:lpstr>COMMUNICATION is keY</vt:lpstr>
      <vt:lpstr>Tell the truth - COMMUNICATION is keY</vt:lpstr>
      <vt:lpstr>PowerPoint Presentation</vt:lpstr>
      <vt:lpstr>EVALUATIONS, FEEDBACK, AND coaching</vt:lpstr>
      <vt:lpstr>Tell the truth - COMMUNICATION is keY :</vt:lpstr>
      <vt:lpstr>Tell the truth - COMMUNICATION is keY</vt:lpstr>
      <vt:lpstr>Tell the truth - COMMUNICATION is keY:</vt:lpstr>
      <vt:lpstr>Appreciation  -  Gratitude  -  Incentives </vt:lpstr>
      <vt:lpstr>Happy Crew = Happy Customers = Happy Happy Owners$$$ Building Highly Performing Teams </vt:lpstr>
      <vt:lpstr>   Happy Crew  = happy customers ________________________________    happy happy owners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Happy Crew  + happy customers    happy happy owners $$$</dc:title>
  <dc:creator>Ann Farrell</dc:creator>
  <cp:lastModifiedBy>Ann Farrell</cp:lastModifiedBy>
  <cp:revision>59</cp:revision>
  <dcterms:created xsi:type="dcterms:W3CDTF">2017-02-02T18:14:59Z</dcterms:created>
  <dcterms:modified xsi:type="dcterms:W3CDTF">2018-03-04T23:16:28Z</dcterms:modified>
</cp:coreProperties>
</file>